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6" r:id="rId2"/>
    <p:sldId id="256" r:id="rId3"/>
    <p:sldId id="257" r:id="rId4"/>
    <p:sldId id="258" r:id="rId5"/>
    <p:sldId id="277" r:id="rId6"/>
    <p:sldId id="259" r:id="rId7"/>
    <p:sldId id="260" r:id="rId8"/>
    <p:sldId id="261" r:id="rId9"/>
    <p:sldId id="262" r:id="rId10"/>
    <p:sldId id="278" r:id="rId11"/>
    <p:sldId id="279" r:id="rId12"/>
    <p:sldId id="265" r:id="rId13"/>
    <p:sldId id="263" r:id="rId14"/>
    <p:sldId id="264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18288000" cy="10287000"/>
  <p:notesSz cx="6858000" cy="9144000"/>
  <p:embeddedFontLst>
    <p:embeddedFont>
      <p:font typeface="Comic Sans MS Regular" panose="030F0902030302020204" pitchFamily="66" charset="0"/>
      <p:regular r:id="rId26"/>
      <p:bold r:id="rId27"/>
    </p:embeddedFont>
    <p:embeddedFont>
      <p:font typeface="Hero" pitchFamily="2" charset="77"/>
      <p:regular r:id="rId28"/>
    </p:embeddedFont>
    <p:embeddedFont>
      <p:font typeface="Impact" panose="020B0806030902050204" pitchFamily="34" charset="0"/>
      <p:regular r:id="rId29"/>
    </p:embeddedFont>
    <p:embeddedFont>
      <p:font typeface="League Spartan" pitchFamily="2" charset="77"/>
      <p:regular r:id="rId30"/>
      <p:bold r:id="rId31"/>
    </p:embeddedFont>
    <p:embeddedFont>
      <p:font typeface="TT Fors" panose="020B0003030001020000" pitchFamily="3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7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77" autoAdjust="0"/>
    <p:restoredTop sz="94626" autoAdjust="0"/>
  </p:normalViewPr>
  <p:slideViewPr>
    <p:cSldViewPr showGuides="1">
      <p:cViewPr varScale="1">
        <p:scale>
          <a:sx n="69" d="100"/>
          <a:sy n="69" d="100"/>
        </p:scale>
        <p:origin x="224" y="576"/>
      </p:cViewPr>
      <p:guideLst>
        <p:guide orient="horz" pos="2160"/>
        <p:guide pos="28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5:38:55.40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24575,'0'10'0,"0"-3"0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3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2.png"/><Relationship Id="rId4" Type="http://schemas.openxmlformats.org/officeDocument/2006/relationships/image" Target="../media/image3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customXml" Target="../ink/ink1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sv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4638" y="716871"/>
            <a:ext cx="2332742" cy="170167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094345" y="9154379"/>
            <a:ext cx="3290616" cy="538389"/>
          </a:xfrm>
          <a:prstGeom prst="rect">
            <a:avLst/>
          </a:prstGeom>
          <a:solidFill>
            <a:srgbClr val="22AC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700"/>
          </a:p>
        </p:txBody>
      </p:sp>
      <p:pic>
        <p:nvPicPr>
          <p:cNvPr id="16" name="图片 15" descr="图片包含 文本&#10;&#10;描述已自动生成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45697" y="8710991"/>
            <a:ext cx="2961683" cy="1167057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205098" y="9102708"/>
            <a:ext cx="3290616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000" spc="600" dirty="0">
                <a:latin typeface="Source Han Sans CN Light" panose="020B0400000000000000" pitchFamily="34" charset="-128"/>
                <a:ea typeface="Source Han Sans CN Light" panose="020B0400000000000000" pitchFamily="34" charset="-128"/>
              </a:rPr>
              <a:t>宁波赛区决赛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345" y="863427"/>
            <a:ext cx="3891606" cy="109824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590800" y="2247900"/>
            <a:ext cx="15221585" cy="3769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3900" b="1" dirty="0">
                <a:solidFill>
                  <a:schemeClr val="bg1"/>
                </a:solidFill>
                <a:latin typeface="Source Han Sans CN Heavy" panose="020B0400000000000000" pitchFamily="34" charset="-128"/>
                <a:ea typeface="Source Han Sans CN Heavy" panose="020B0400000000000000" pitchFamily="34" charset="-128"/>
              </a:rPr>
              <a:t>紫光计划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934200" y="5800725"/>
            <a:ext cx="556069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000" spc="600" dirty="0">
                <a:solidFill>
                  <a:srgbClr val="FFC000"/>
                </a:solidFill>
                <a:latin typeface="Source Han Sans CN Light" panose="020B0400000000000000" pitchFamily="34" charset="-128"/>
                <a:ea typeface="Source Han Sans CN Light" panose="020B0400000000000000" pitchFamily="34" charset="-128"/>
              </a:rPr>
              <a:t>项目组员：裘可然</a:t>
            </a:r>
            <a:r>
              <a:rPr kumimoji="1" lang="en-US" altLang="zh-CN" sz="3000" spc="600" dirty="0">
                <a:solidFill>
                  <a:srgbClr val="FFC000"/>
                </a:solidFill>
                <a:latin typeface="Source Han Sans CN Light" panose="020B0400000000000000" pitchFamily="34" charset="-128"/>
                <a:ea typeface="Source Han Sans CN Light" panose="020B0400000000000000" pitchFamily="34" charset="-128"/>
              </a:rPr>
              <a:t> </a:t>
            </a:r>
            <a:r>
              <a:rPr kumimoji="1" lang="zh-CN" altLang="en-US" sz="3000" spc="600" dirty="0">
                <a:solidFill>
                  <a:srgbClr val="FFC000"/>
                </a:solidFill>
                <a:latin typeface="Source Han Sans CN Light" panose="020B0400000000000000" pitchFamily="34" charset="-128"/>
                <a:ea typeface="Source Han Sans CN Light" panose="020B0400000000000000" pitchFamily="34" charset="-128"/>
              </a:rPr>
              <a:t>鲍俊希</a:t>
            </a:r>
            <a:r>
              <a:rPr kumimoji="1" lang="en-US" altLang="zh-CN" sz="3000" spc="600" dirty="0">
                <a:solidFill>
                  <a:srgbClr val="FFC000"/>
                </a:solidFill>
                <a:latin typeface="Source Han Sans CN Light" panose="020B0400000000000000" pitchFamily="34" charset="-128"/>
                <a:ea typeface="Source Han Sans CN Light" panose="020B0400000000000000" pitchFamily="34" charset="-128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699002">
            <a:off x="-518367" y="9570719"/>
            <a:ext cx="5074305" cy="411480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777947">
            <a:off x="14889689" y="-3270540"/>
            <a:ext cx="5074305" cy="411480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3404" y="2196318"/>
            <a:ext cx="11043054" cy="3374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60"/>
              </a:lnSpc>
            </a:pPr>
            <a:r>
              <a:rPr lang="en-US" sz="19760">
                <a:solidFill>
                  <a:srgbClr val="BB8AC0"/>
                </a:solidFill>
                <a:latin typeface="思源黑体-超粗体"/>
                <a:ea typeface="思源黑体-超粗体"/>
                <a:cs typeface="思源黑体-超粗体"/>
                <a:sym typeface="思源黑体-超粗体"/>
              </a:rPr>
              <a:t>日常板块</a:t>
            </a:r>
          </a:p>
        </p:txBody>
      </p:sp>
      <p:sp>
        <p:nvSpPr>
          <p:cNvPr id="6" name="Freeform 6"/>
          <p:cNvSpPr/>
          <p:nvPr/>
        </p:nvSpPr>
        <p:spPr>
          <a:xfrm>
            <a:off x="12527629" y="1570857"/>
            <a:ext cx="3930258" cy="8000526"/>
          </a:xfrm>
          <a:custGeom>
            <a:avLst/>
            <a:gdLst/>
            <a:ahLst/>
            <a:cxnLst/>
            <a:rect l="l" t="t" r="r" b="b"/>
            <a:pathLst>
              <a:path w="3930258" h="8000526">
                <a:moveTo>
                  <a:pt x="0" y="0"/>
                </a:moveTo>
                <a:lnTo>
                  <a:pt x="3930259" y="0"/>
                </a:lnTo>
                <a:lnTo>
                  <a:pt x="3930259" y="8000526"/>
                </a:lnTo>
                <a:lnTo>
                  <a:pt x="0" y="80005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640448"/>
            <a:ext cx="3296070" cy="388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80"/>
              </a:lnSpc>
              <a:spcBef>
                <a:spcPct val="0"/>
              </a:spcBef>
            </a:pPr>
            <a:r>
              <a:rPr lang="en-US" sz="2340">
                <a:solidFill>
                  <a:srgbClr val="2B2A2A"/>
                </a:solidFill>
                <a:latin typeface="TT Fors" panose="020B0003030001020000"/>
                <a:ea typeface="TT Fors" panose="020B0003030001020000"/>
                <a:cs typeface="TT Fors" panose="020B0003030001020000"/>
                <a:sym typeface="TT Fors" panose="020B0003030001020000"/>
              </a:rPr>
              <a:t>By Khloe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485970" y="9248775"/>
            <a:ext cx="773330" cy="335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615"/>
              </a:lnSpc>
            </a:pPr>
            <a:endParaRPr lang="en-US" sz="2110" spc="179">
              <a:solidFill>
                <a:srgbClr val="2B2A2A"/>
              </a:solidFill>
              <a:latin typeface="TT Fors" panose="020B0003030001020000"/>
              <a:ea typeface="TT Fors" panose="020B0003030001020000"/>
              <a:cs typeface="TT Fors" panose="020B0003030001020000"/>
              <a:sym typeface="TT Fors" panose="020B000303000102000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75596" y="5809319"/>
            <a:ext cx="8722858" cy="2834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4520">
                <a:solidFill>
                  <a:srgbClr val="000000"/>
                </a:solidFill>
                <a:latin typeface="思源宋体-超粗体"/>
                <a:ea typeface="思源宋体-超粗体"/>
                <a:cs typeface="思源宋体-超粗体"/>
                <a:sym typeface="思源宋体-超粗体"/>
              </a:rPr>
              <a:t>·帮助患者记录日常指标等</a:t>
            </a:r>
          </a:p>
          <a:p>
            <a:pPr algn="l">
              <a:lnSpc>
                <a:spcPts val="7680"/>
              </a:lnSpc>
            </a:pPr>
            <a:r>
              <a:rPr lang="en-US" sz="4520">
                <a:solidFill>
                  <a:srgbClr val="000000"/>
                </a:solidFill>
                <a:latin typeface="思源宋体-超粗体"/>
                <a:ea typeface="思源宋体-超粗体"/>
                <a:cs typeface="思源宋体-超粗体"/>
                <a:sym typeface="思源宋体-超粗体"/>
              </a:rPr>
              <a:t>·病情自省更方便</a:t>
            </a:r>
          </a:p>
          <a:p>
            <a:pPr algn="l">
              <a:lnSpc>
                <a:spcPts val="7680"/>
              </a:lnSpc>
              <a:spcBef>
                <a:spcPct val="0"/>
              </a:spcBef>
            </a:pPr>
            <a:r>
              <a:rPr lang="en-US" sz="4520">
                <a:solidFill>
                  <a:srgbClr val="000000"/>
                </a:solidFill>
                <a:latin typeface="思源宋体-超粗体"/>
                <a:ea typeface="思源宋体-超粗体"/>
                <a:cs typeface="思源宋体-超粗体"/>
                <a:sym typeface="思源宋体-超粗体"/>
              </a:rPr>
              <a:t>·复发周期性可视化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88327" y="689786"/>
            <a:ext cx="10074179" cy="2238706"/>
          </a:xfrm>
          <a:custGeom>
            <a:avLst/>
            <a:gdLst/>
            <a:ahLst/>
            <a:cxnLst/>
            <a:rect l="l" t="t" r="r" b="b"/>
            <a:pathLst>
              <a:path w="10074179" h="2238706">
                <a:moveTo>
                  <a:pt x="0" y="0"/>
                </a:moveTo>
                <a:lnTo>
                  <a:pt x="10074179" y="0"/>
                </a:lnTo>
                <a:lnTo>
                  <a:pt x="10074179" y="2238707"/>
                </a:lnTo>
                <a:lnTo>
                  <a:pt x="0" y="2238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847642" y="2928493"/>
            <a:ext cx="8296218" cy="1875110"/>
          </a:xfrm>
          <a:custGeom>
            <a:avLst/>
            <a:gdLst/>
            <a:ahLst/>
            <a:cxnLst/>
            <a:rect l="l" t="t" r="r" b="b"/>
            <a:pathLst>
              <a:path w="8296218" h="1875110">
                <a:moveTo>
                  <a:pt x="0" y="0"/>
                </a:moveTo>
                <a:lnTo>
                  <a:pt x="8296218" y="0"/>
                </a:lnTo>
                <a:lnTo>
                  <a:pt x="8296218" y="1875109"/>
                </a:lnTo>
                <a:lnTo>
                  <a:pt x="0" y="18751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45" t="-2857" r="-2583" b="-85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544426" y="4803602"/>
            <a:ext cx="7335964" cy="1652856"/>
          </a:xfrm>
          <a:custGeom>
            <a:avLst/>
            <a:gdLst/>
            <a:ahLst/>
            <a:cxnLst/>
            <a:rect l="l" t="t" r="r" b="b"/>
            <a:pathLst>
              <a:path w="7335964" h="1652856">
                <a:moveTo>
                  <a:pt x="0" y="0"/>
                </a:moveTo>
                <a:lnTo>
                  <a:pt x="7335964" y="0"/>
                </a:lnTo>
                <a:lnTo>
                  <a:pt x="7335964" y="1652857"/>
                </a:lnTo>
                <a:lnTo>
                  <a:pt x="0" y="16528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284724" y="1028700"/>
            <a:ext cx="3178479" cy="6356958"/>
          </a:xfrm>
          <a:custGeom>
            <a:avLst/>
            <a:gdLst/>
            <a:ahLst/>
            <a:cxnLst/>
            <a:rect l="l" t="t" r="r" b="b"/>
            <a:pathLst>
              <a:path w="3178479" h="6356958">
                <a:moveTo>
                  <a:pt x="0" y="0"/>
                </a:moveTo>
                <a:lnTo>
                  <a:pt x="3178479" y="0"/>
                </a:lnTo>
                <a:lnTo>
                  <a:pt x="317847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11035" y="7390181"/>
            <a:ext cx="17676965" cy="205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>
                <a:solidFill>
                  <a:srgbClr val="D9A9DD"/>
                </a:solidFill>
                <a:latin typeface="思源黑体-超粗体"/>
                <a:ea typeface="思源黑体-超粗体"/>
                <a:cs typeface="思源黑体-超粗体"/>
                <a:sym typeface="思源黑体-超粗体"/>
              </a:rPr>
              <a:t>三大模块，周期记录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699002">
            <a:off x="-518367" y="9570719"/>
            <a:ext cx="5074305" cy="411480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777947">
            <a:off x="14889689" y="-3270540"/>
            <a:ext cx="5074305" cy="411480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989589"/>
            <a:ext cx="11043054" cy="3374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60"/>
              </a:lnSpc>
            </a:pPr>
            <a:r>
              <a:rPr lang="en-US" sz="19760">
                <a:solidFill>
                  <a:srgbClr val="BB8AC0"/>
                </a:solidFill>
                <a:latin typeface="思源黑体-超粗体"/>
                <a:ea typeface="思源黑体-超粗体"/>
                <a:cs typeface="思源黑体-超粗体"/>
                <a:sym typeface="思源黑体-超粗体"/>
              </a:rPr>
              <a:t>AI板块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640448"/>
            <a:ext cx="3296070" cy="388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80"/>
              </a:lnSpc>
              <a:spcBef>
                <a:spcPct val="0"/>
              </a:spcBef>
            </a:pPr>
            <a:r>
              <a:rPr lang="en-US" sz="2340">
                <a:solidFill>
                  <a:srgbClr val="2B2A2A"/>
                </a:solidFill>
                <a:latin typeface="TT Fors" panose="020B0003030001020000"/>
                <a:ea typeface="TT Fors" panose="020B0003030001020000"/>
                <a:cs typeface="TT Fors" panose="020B0003030001020000"/>
                <a:sym typeface="TT Fors" panose="020B0003030001020000"/>
              </a:rPr>
              <a:t>By Khloe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485970" y="9248775"/>
            <a:ext cx="773330" cy="335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615"/>
              </a:lnSpc>
            </a:pPr>
            <a:endParaRPr lang="en-US" sz="2110" spc="179">
              <a:solidFill>
                <a:srgbClr val="2B2A2A"/>
              </a:solidFill>
              <a:latin typeface="TT Fors" panose="020B0003030001020000"/>
              <a:ea typeface="TT Fors" panose="020B0003030001020000"/>
              <a:cs typeface="TT Fors" panose="020B0003030001020000"/>
              <a:sym typeface="TT Fors" panose="020B000303000102000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42645" y="5334635"/>
            <a:ext cx="7843520" cy="2760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06805" lvl="1" indent="-553085" algn="l">
              <a:lnSpc>
                <a:spcPts val="7175"/>
              </a:lnSpc>
              <a:buFont typeface="Arial" panose="020B0604020202090204"/>
              <a:buChar char="•"/>
            </a:pPr>
            <a:r>
              <a:rPr lang="en-US" sz="5125">
                <a:solidFill>
                  <a:srgbClr val="000000"/>
                </a:solidFill>
                <a:latin typeface="TT Fors" panose="020B0003030001020000"/>
                <a:ea typeface="TT Fors" panose="020B0003030001020000"/>
                <a:cs typeface="TT Fors" panose="020B0003030001020000"/>
                <a:sym typeface="TT Fors" panose="020B0003030001020000"/>
              </a:rPr>
              <a:t>Deepseek的API</a:t>
            </a:r>
          </a:p>
          <a:p>
            <a:pPr marL="1106805" lvl="1" indent="-553085" algn="l">
              <a:lnSpc>
                <a:spcPts val="7175"/>
              </a:lnSpc>
              <a:buFont typeface="Arial" panose="020B0604020202090204"/>
              <a:buChar char="•"/>
            </a:pPr>
            <a:r>
              <a:rPr lang="en-US" sz="5125">
                <a:solidFill>
                  <a:srgbClr val="000000"/>
                </a:solidFill>
                <a:latin typeface="TT Fors" panose="020B0003030001020000"/>
                <a:ea typeface="TT Fors" panose="020B0003030001020000"/>
                <a:cs typeface="TT Fors" panose="020B0003030001020000"/>
                <a:sym typeface="TT Fors" panose="020B0003030001020000"/>
              </a:rPr>
              <a:t>不提供专业建议</a:t>
            </a:r>
          </a:p>
          <a:p>
            <a:pPr marL="1106805" lvl="1" indent="-553085" algn="l">
              <a:lnSpc>
                <a:spcPts val="7175"/>
              </a:lnSpc>
              <a:buFont typeface="Arial" panose="020B0604020202090204"/>
              <a:buChar char="•"/>
            </a:pPr>
            <a:r>
              <a:rPr lang="en-US" sz="5125">
                <a:solidFill>
                  <a:srgbClr val="000000"/>
                </a:solidFill>
                <a:latin typeface="TT Fors" panose="020B0003030001020000"/>
                <a:ea typeface="TT Fors" panose="020B0003030001020000"/>
                <a:cs typeface="TT Fors" panose="020B0003030001020000"/>
                <a:sym typeface="TT Fors" panose="020B0003030001020000"/>
              </a:rPr>
              <a:t>但支持病情基础分析</a:t>
            </a:r>
          </a:p>
        </p:txBody>
      </p:sp>
      <p:sp>
        <p:nvSpPr>
          <p:cNvPr id="10" name="Freeform 5"/>
          <p:cNvSpPr/>
          <p:nvPr/>
        </p:nvSpPr>
        <p:spPr>
          <a:xfrm>
            <a:off x="10591716" y="1105159"/>
            <a:ext cx="5080469" cy="8032361"/>
          </a:xfrm>
          <a:custGeom>
            <a:avLst/>
            <a:gdLst/>
            <a:ahLst/>
            <a:cxnLst/>
            <a:rect l="l" t="t" r="r" b="b"/>
            <a:pathLst>
              <a:path w="5080469" h="8032361">
                <a:moveTo>
                  <a:pt x="0" y="0"/>
                </a:moveTo>
                <a:lnTo>
                  <a:pt x="5080469" y="0"/>
                </a:lnTo>
                <a:lnTo>
                  <a:pt x="5080469" y="8032361"/>
                </a:lnTo>
                <a:lnTo>
                  <a:pt x="0" y="80323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699002">
            <a:off x="-518367" y="9570719"/>
            <a:ext cx="5074305" cy="411480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777947">
            <a:off x="14889689" y="-3270540"/>
            <a:ext cx="5074305" cy="411480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967410" y="1650947"/>
            <a:ext cx="3669037" cy="7449821"/>
          </a:xfrm>
          <a:custGeom>
            <a:avLst/>
            <a:gdLst/>
            <a:ahLst/>
            <a:cxnLst/>
            <a:rect l="l" t="t" r="r" b="b"/>
            <a:pathLst>
              <a:path w="3669037" h="7449821">
                <a:moveTo>
                  <a:pt x="0" y="0"/>
                </a:moveTo>
                <a:lnTo>
                  <a:pt x="3669037" y="0"/>
                </a:lnTo>
                <a:lnTo>
                  <a:pt x="3669037" y="7449821"/>
                </a:lnTo>
                <a:lnTo>
                  <a:pt x="0" y="74498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53153" y="6834253"/>
            <a:ext cx="3765975" cy="4114800"/>
          </a:xfrm>
          <a:custGeom>
            <a:avLst/>
            <a:gdLst/>
            <a:ahLst/>
            <a:cxnLst/>
            <a:rect l="l" t="t" r="r" b="b"/>
            <a:pathLst>
              <a:path w="3765975" h="4114800">
                <a:moveTo>
                  <a:pt x="0" y="0"/>
                </a:moveTo>
                <a:lnTo>
                  <a:pt x="3765975" y="0"/>
                </a:lnTo>
                <a:lnTo>
                  <a:pt x="37659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96577" y="2580441"/>
            <a:ext cx="11043054" cy="3374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60"/>
              </a:lnSpc>
            </a:pPr>
            <a:r>
              <a:rPr lang="en-US" sz="19760">
                <a:solidFill>
                  <a:srgbClr val="BB8AC0"/>
                </a:solidFill>
                <a:latin typeface="思源黑体-超粗体"/>
                <a:ea typeface="思源黑体-超粗体"/>
                <a:cs typeface="思源黑体-超粗体"/>
                <a:sym typeface="思源黑体-超粗体"/>
              </a:rPr>
              <a:t>广场板块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640448"/>
            <a:ext cx="3296070" cy="388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80"/>
              </a:lnSpc>
              <a:spcBef>
                <a:spcPct val="0"/>
              </a:spcBef>
            </a:pPr>
            <a:r>
              <a:rPr lang="en-US" sz="2340">
                <a:solidFill>
                  <a:srgbClr val="2B2A2A"/>
                </a:solidFill>
                <a:latin typeface="TT Fors" panose="020B0003030001020000"/>
                <a:ea typeface="TT Fors" panose="020B0003030001020000"/>
                <a:cs typeface="TT Fors" panose="020B0003030001020000"/>
                <a:sym typeface="TT Fors" panose="020B0003030001020000"/>
              </a:rPr>
              <a:t>By Khloe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485970" y="9248775"/>
            <a:ext cx="773330" cy="335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615"/>
              </a:lnSpc>
            </a:pPr>
            <a:endParaRPr lang="en-US" sz="2110" spc="179">
              <a:solidFill>
                <a:srgbClr val="2B2A2A"/>
              </a:solidFill>
              <a:latin typeface="TT Fors" panose="020B0003030001020000"/>
              <a:ea typeface="TT Fors" panose="020B0003030001020000"/>
              <a:cs typeface="TT Fors" panose="020B0003030001020000"/>
              <a:sym typeface="TT Fors" panose="020B0003030001020000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235875"/>
            <a:ext cx="12845979" cy="5564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75"/>
              </a:lnSpc>
            </a:pPr>
            <a:r>
              <a:rPr lang="en-US" sz="19490">
                <a:solidFill>
                  <a:srgbClr val="FAA1D4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支持</a:t>
            </a:r>
          </a:p>
          <a:p>
            <a:pPr algn="l">
              <a:lnSpc>
                <a:spcPts val="20075"/>
              </a:lnSpc>
            </a:pPr>
            <a:r>
              <a:rPr lang="en-US" sz="19490">
                <a:solidFill>
                  <a:srgbClr val="FAA1D4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发帖评论</a:t>
            </a:r>
          </a:p>
        </p:txBody>
      </p:sp>
      <p:sp>
        <p:nvSpPr>
          <p:cNvPr id="3" name="Freeform 3"/>
          <p:cNvSpPr/>
          <p:nvPr/>
        </p:nvSpPr>
        <p:spPr>
          <a:xfrm rot="782287">
            <a:off x="7070268" y="2560702"/>
            <a:ext cx="11301259" cy="550936"/>
          </a:xfrm>
          <a:custGeom>
            <a:avLst/>
            <a:gdLst/>
            <a:ahLst/>
            <a:cxnLst/>
            <a:rect l="l" t="t" r="r" b="b"/>
            <a:pathLst>
              <a:path w="11301259" h="550936">
                <a:moveTo>
                  <a:pt x="0" y="0"/>
                </a:moveTo>
                <a:lnTo>
                  <a:pt x="11301259" y="0"/>
                </a:lnTo>
                <a:lnTo>
                  <a:pt x="11301259" y="550936"/>
                </a:lnTo>
                <a:lnTo>
                  <a:pt x="0" y="5509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762571">
            <a:off x="12054236" y="2770672"/>
            <a:ext cx="5168270" cy="2551833"/>
          </a:xfrm>
          <a:custGeom>
            <a:avLst/>
            <a:gdLst/>
            <a:ahLst/>
            <a:cxnLst/>
            <a:rect l="l" t="t" r="r" b="b"/>
            <a:pathLst>
              <a:path w="5168270" h="2551833">
                <a:moveTo>
                  <a:pt x="0" y="0"/>
                </a:moveTo>
                <a:lnTo>
                  <a:pt x="5168270" y="0"/>
                </a:lnTo>
                <a:lnTo>
                  <a:pt x="5168270" y="2551833"/>
                </a:lnTo>
                <a:lnTo>
                  <a:pt x="0" y="25518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713129">
            <a:off x="10913875" y="6091188"/>
            <a:ext cx="4699595" cy="3131105"/>
          </a:xfrm>
          <a:custGeom>
            <a:avLst/>
            <a:gdLst/>
            <a:ahLst/>
            <a:cxnLst/>
            <a:rect l="l" t="t" r="r" b="b"/>
            <a:pathLst>
              <a:path w="4699595" h="3131105">
                <a:moveTo>
                  <a:pt x="0" y="0"/>
                </a:moveTo>
                <a:lnTo>
                  <a:pt x="4699596" y="0"/>
                </a:lnTo>
                <a:lnTo>
                  <a:pt x="4699596" y="3131105"/>
                </a:lnTo>
                <a:lnTo>
                  <a:pt x="0" y="3131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7111365"/>
            <a:ext cx="7020560" cy="1661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ct val="10000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TT Fors" panose="020B0003030001020000"/>
                <a:ea typeface="TT Fors" panose="020B0003030001020000"/>
                <a:cs typeface="TT Fors" panose="020B0003030001020000"/>
                <a:sym typeface="TT Fors" panose="020B0003030001020000"/>
              </a:rPr>
              <a:t>过敏性紫癜是个长周期性的东西，一个人往往会陷入焦虑，然而，如果病友之间可以相互支持呢？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630009" y="640533"/>
            <a:ext cx="3617673" cy="388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280"/>
              </a:lnSpc>
              <a:spcBef>
                <a:spcPct val="0"/>
              </a:spcBef>
            </a:pPr>
            <a:r>
              <a:rPr lang="en-US" sz="2340" u="none" strike="noStrike">
                <a:solidFill>
                  <a:srgbClr val="FFFFFF"/>
                </a:solidFill>
                <a:latin typeface="TT Fors" panose="020B0003030001020000"/>
                <a:ea typeface="TT Fors" panose="020B0003030001020000"/>
                <a:cs typeface="TT Fors" panose="020B0003030001020000"/>
                <a:sym typeface="TT Fors" panose="020B0003030001020000"/>
              </a:rPr>
              <a:t>Graphic Designer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640448"/>
            <a:ext cx="3296070" cy="388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80"/>
              </a:lnSpc>
              <a:spcBef>
                <a:spcPct val="0"/>
              </a:spcBef>
            </a:pPr>
            <a:r>
              <a:rPr lang="en-US" sz="2340">
                <a:solidFill>
                  <a:srgbClr val="FFFFFF"/>
                </a:solidFill>
                <a:latin typeface="TT Fors" panose="020B0003030001020000"/>
                <a:ea typeface="TT Fors" panose="020B0003030001020000"/>
                <a:cs typeface="TT Fors" panose="020B0003030001020000"/>
                <a:sym typeface="TT Fors" panose="020B0003030001020000"/>
              </a:rPr>
              <a:t>By Claudia Silvia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21542" y="640618"/>
            <a:ext cx="4644916" cy="388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80"/>
              </a:lnSpc>
              <a:spcBef>
                <a:spcPct val="0"/>
              </a:spcBef>
            </a:pPr>
            <a:r>
              <a:rPr lang="en-US" sz="2340" u="none" strike="noStrike">
                <a:solidFill>
                  <a:srgbClr val="FFFFFF"/>
                </a:solidFill>
                <a:latin typeface="TT Fors" panose="020B0003030001020000"/>
                <a:ea typeface="TT Fors" panose="020B0003030001020000"/>
                <a:cs typeface="TT Fors" panose="020B0003030001020000"/>
                <a:sym typeface="TT Fors" panose="020B0003030001020000"/>
              </a:rPr>
              <a:t>Portfolio Presentation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1922780" y="1080135"/>
            <a:ext cx="22133560" cy="4137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265"/>
              </a:lnSpc>
            </a:pPr>
            <a:r>
              <a:rPr lang="en-US" sz="21000">
                <a:solidFill>
                  <a:srgbClr val="FAA1D4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APP ENGINEERING</a:t>
            </a:r>
          </a:p>
        </p:txBody>
      </p:sp>
      <p:sp>
        <p:nvSpPr>
          <p:cNvPr id="3" name="Freeform 3"/>
          <p:cNvSpPr/>
          <p:nvPr/>
        </p:nvSpPr>
        <p:spPr>
          <a:xfrm>
            <a:off x="6124417" y="4351246"/>
            <a:ext cx="5342041" cy="5386932"/>
          </a:xfrm>
          <a:custGeom>
            <a:avLst/>
            <a:gdLst/>
            <a:ahLst/>
            <a:cxnLst/>
            <a:rect l="l" t="t" r="r" b="b"/>
            <a:pathLst>
              <a:path w="5342041" h="5386932">
                <a:moveTo>
                  <a:pt x="0" y="0"/>
                </a:moveTo>
                <a:lnTo>
                  <a:pt x="5342041" y="0"/>
                </a:lnTo>
                <a:lnTo>
                  <a:pt x="5342041" y="5386931"/>
                </a:lnTo>
                <a:lnTo>
                  <a:pt x="0" y="53869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640448"/>
            <a:ext cx="3296070" cy="388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80"/>
              </a:lnSpc>
              <a:spcBef>
                <a:spcPct val="0"/>
              </a:spcBef>
            </a:pPr>
            <a:r>
              <a:rPr lang="en-US" sz="2340">
                <a:solidFill>
                  <a:srgbClr val="FFFFFF"/>
                </a:solidFill>
                <a:latin typeface="TT Fors" panose="020B0003030001020000"/>
                <a:ea typeface="TT Fors" panose="020B0003030001020000"/>
                <a:cs typeface="TT Fors" panose="020B0003030001020000"/>
                <a:sym typeface="TT Fors" panose="020B0003030001020000"/>
              </a:rPr>
              <a:t>By Jackson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485970" y="9248775"/>
            <a:ext cx="773330" cy="335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615"/>
              </a:lnSpc>
            </a:pPr>
            <a:endParaRPr lang="en-US" sz="2110" spc="179">
              <a:solidFill>
                <a:srgbClr val="FFFFFF"/>
              </a:solidFill>
              <a:latin typeface="TT Fors" panose="020B0003030001020000"/>
              <a:ea typeface="TT Fors" panose="020B0003030001020000"/>
              <a:cs typeface="TT Fors" panose="020B0003030001020000"/>
              <a:sym typeface="TT Fors" panose="020B000303000102000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892224" y="9700077"/>
            <a:ext cx="3806428" cy="388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0"/>
              </a:lnSpc>
              <a:spcBef>
                <a:spcPct val="0"/>
              </a:spcBef>
            </a:pPr>
            <a:r>
              <a:rPr lang="en-US" sz="2340">
                <a:solidFill>
                  <a:srgbClr val="FFFFFF"/>
                </a:solidFill>
                <a:latin typeface="TT Fors" panose="020B0003030001020000"/>
                <a:ea typeface="TT Fors" panose="020B0003030001020000"/>
                <a:cs typeface="TT Fors" panose="020B0003030001020000"/>
                <a:sym typeface="TT Fors" panose="020B0003030001020000"/>
              </a:rPr>
              <a:t>了解APP后面的底层运行逻辑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636095" y="2997409"/>
            <a:ext cx="4954910" cy="5435002"/>
          </a:xfrm>
          <a:custGeom>
            <a:avLst/>
            <a:gdLst/>
            <a:ahLst/>
            <a:cxnLst/>
            <a:rect l="l" t="t" r="r" b="b"/>
            <a:pathLst>
              <a:path w="4954910" h="5435002">
                <a:moveTo>
                  <a:pt x="0" y="0"/>
                </a:moveTo>
                <a:lnTo>
                  <a:pt x="4954910" y="0"/>
                </a:lnTo>
                <a:lnTo>
                  <a:pt x="4954910" y="5435002"/>
                </a:lnTo>
                <a:lnTo>
                  <a:pt x="0" y="54350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65974" y="2704834"/>
            <a:ext cx="3762596" cy="6020153"/>
          </a:xfrm>
          <a:custGeom>
            <a:avLst/>
            <a:gdLst/>
            <a:ahLst/>
            <a:cxnLst/>
            <a:rect l="l" t="t" r="r" b="b"/>
            <a:pathLst>
              <a:path w="3762596" h="6020153">
                <a:moveTo>
                  <a:pt x="0" y="0"/>
                </a:moveTo>
                <a:lnTo>
                  <a:pt x="3762595" y="0"/>
                </a:lnTo>
                <a:lnTo>
                  <a:pt x="3762595" y="6020153"/>
                </a:lnTo>
                <a:lnTo>
                  <a:pt x="0" y="60201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59656" y="457206"/>
            <a:ext cx="14888804" cy="1028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95400" lvl="1" indent="-647700" algn="ctr">
              <a:lnSpc>
                <a:spcPts val="8400"/>
              </a:lnSpc>
              <a:buAutoNum type="arabicPeriod"/>
            </a:pPr>
            <a:r>
              <a:rPr lang="en-US" sz="6000">
                <a:solidFill>
                  <a:srgbClr val="000000"/>
                </a:solidFill>
                <a:latin typeface="思源黑体-超粗体"/>
                <a:ea typeface="思源黑体-超粗体"/>
                <a:cs typeface="思源黑体-超粗体"/>
                <a:sym typeface="思源黑体-超粗体"/>
              </a:rPr>
              <a:t>如何用最简单的方式适配iOS和安卓？</a:t>
            </a:r>
          </a:p>
        </p:txBody>
      </p:sp>
      <p:sp>
        <p:nvSpPr>
          <p:cNvPr id="6" name="AutoShape 6"/>
          <p:cNvSpPr/>
          <p:nvPr/>
        </p:nvSpPr>
        <p:spPr>
          <a:xfrm flipV="1">
            <a:off x="5986450" y="5676810"/>
            <a:ext cx="5215216" cy="19050"/>
          </a:xfrm>
          <a:prstGeom prst="line">
            <a:avLst/>
          </a:prstGeom>
          <a:ln w="18097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728261" y="2575578"/>
            <a:ext cx="8559739" cy="2567922"/>
          </a:xfrm>
          <a:custGeom>
            <a:avLst/>
            <a:gdLst/>
            <a:ahLst/>
            <a:cxnLst/>
            <a:rect l="l" t="t" r="r" b="b"/>
            <a:pathLst>
              <a:path w="8559739" h="2567922">
                <a:moveTo>
                  <a:pt x="0" y="0"/>
                </a:moveTo>
                <a:lnTo>
                  <a:pt x="8559739" y="0"/>
                </a:lnTo>
                <a:lnTo>
                  <a:pt x="8559739" y="2567922"/>
                </a:lnTo>
                <a:lnTo>
                  <a:pt x="0" y="25679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68339" y="1944667"/>
            <a:ext cx="6044581" cy="3342533"/>
          </a:xfrm>
          <a:custGeom>
            <a:avLst/>
            <a:gdLst/>
            <a:ahLst/>
            <a:cxnLst/>
            <a:rect l="l" t="t" r="r" b="b"/>
            <a:pathLst>
              <a:path w="6044581" h="3342533">
                <a:moveTo>
                  <a:pt x="0" y="0"/>
                </a:moveTo>
                <a:lnTo>
                  <a:pt x="6044581" y="0"/>
                </a:lnTo>
                <a:lnTo>
                  <a:pt x="6044581" y="3342533"/>
                </a:lnTo>
                <a:lnTo>
                  <a:pt x="0" y="33425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6983023" y="3973547"/>
            <a:ext cx="290708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flipH="1">
            <a:off x="11132499" y="4542845"/>
            <a:ext cx="940862" cy="2431558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14440675" y="4551769"/>
            <a:ext cx="1134318" cy="242263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884273" y="6974403"/>
            <a:ext cx="2248226" cy="2762797"/>
          </a:xfrm>
          <a:custGeom>
            <a:avLst/>
            <a:gdLst/>
            <a:ahLst/>
            <a:cxnLst/>
            <a:rect l="l" t="t" r="r" b="b"/>
            <a:pathLst>
              <a:path w="2248226" h="2762797">
                <a:moveTo>
                  <a:pt x="0" y="0"/>
                </a:moveTo>
                <a:lnTo>
                  <a:pt x="2248226" y="0"/>
                </a:lnTo>
                <a:lnTo>
                  <a:pt x="2248226" y="2762798"/>
                </a:lnTo>
                <a:lnTo>
                  <a:pt x="0" y="27627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148460" y="7206705"/>
            <a:ext cx="2355285" cy="2762797"/>
          </a:xfrm>
          <a:custGeom>
            <a:avLst/>
            <a:gdLst/>
            <a:ahLst/>
            <a:cxnLst/>
            <a:rect l="l" t="t" r="r" b="b"/>
            <a:pathLst>
              <a:path w="2355285" h="2762797">
                <a:moveTo>
                  <a:pt x="0" y="0"/>
                </a:moveTo>
                <a:lnTo>
                  <a:pt x="2355285" y="0"/>
                </a:lnTo>
                <a:lnTo>
                  <a:pt x="2355285" y="2762797"/>
                </a:lnTo>
                <a:lnTo>
                  <a:pt x="0" y="27627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962266" y="6974403"/>
            <a:ext cx="3020757" cy="3020757"/>
          </a:xfrm>
          <a:custGeom>
            <a:avLst/>
            <a:gdLst/>
            <a:ahLst/>
            <a:cxnLst/>
            <a:rect l="l" t="t" r="r" b="b"/>
            <a:pathLst>
              <a:path w="3020757" h="3020757">
                <a:moveTo>
                  <a:pt x="0" y="0"/>
                </a:moveTo>
                <a:lnTo>
                  <a:pt x="3020757" y="0"/>
                </a:lnTo>
                <a:lnTo>
                  <a:pt x="3020757" y="3020757"/>
                </a:lnTo>
                <a:lnTo>
                  <a:pt x="0" y="30207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 flipH="1">
            <a:off x="6443026" y="8607153"/>
            <a:ext cx="290708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4656" y="1485894"/>
            <a:ext cx="10204492" cy="8791280"/>
          </a:xfrm>
          <a:custGeom>
            <a:avLst/>
            <a:gdLst/>
            <a:ahLst/>
            <a:cxnLst/>
            <a:rect l="l" t="t" r="r" b="b"/>
            <a:pathLst>
              <a:path w="10204492" h="8791280">
                <a:moveTo>
                  <a:pt x="0" y="0"/>
                </a:moveTo>
                <a:lnTo>
                  <a:pt x="10204492" y="0"/>
                </a:lnTo>
                <a:lnTo>
                  <a:pt x="10204492" y="8791280"/>
                </a:lnTo>
                <a:lnTo>
                  <a:pt x="0" y="87912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0179836" y="1944667"/>
            <a:ext cx="7613639" cy="7550717"/>
          </a:xfrm>
          <a:custGeom>
            <a:avLst/>
            <a:gdLst/>
            <a:ahLst/>
            <a:cxnLst/>
            <a:rect l="l" t="t" r="r" b="b"/>
            <a:pathLst>
              <a:path w="7613639" h="7550717">
                <a:moveTo>
                  <a:pt x="0" y="0"/>
                </a:moveTo>
                <a:lnTo>
                  <a:pt x="7613639" y="0"/>
                </a:lnTo>
                <a:lnTo>
                  <a:pt x="7613639" y="7550716"/>
                </a:lnTo>
                <a:lnTo>
                  <a:pt x="0" y="75507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259656" y="457206"/>
            <a:ext cx="14888804" cy="1028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95400" lvl="1" indent="-647700" algn="ctr">
              <a:lnSpc>
                <a:spcPts val="8400"/>
              </a:lnSpc>
              <a:buAutoNum type="arabicPeriod"/>
            </a:pPr>
            <a:r>
              <a:rPr lang="en-US" sz="6000">
                <a:solidFill>
                  <a:srgbClr val="000000"/>
                </a:solidFill>
                <a:latin typeface="思源黑体-超粗体"/>
                <a:ea typeface="思源黑体-超粗体"/>
                <a:cs typeface="思源黑体-超粗体"/>
                <a:sym typeface="思源黑体-超粗体"/>
              </a:rPr>
              <a:t>如何用最简单的方式适配iOS和安卓？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928502" y="2815271"/>
            <a:ext cx="8430993" cy="5880618"/>
          </a:xfrm>
          <a:custGeom>
            <a:avLst/>
            <a:gdLst/>
            <a:ahLst/>
            <a:cxnLst/>
            <a:rect l="l" t="t" r="r" b="b"/>
            <a:pathLst>
              <a:path w="8430993" h="5880618">
                <a:moveTo>
                  <a:pt x="0" y="0"/>
                </a:moveTo>
                <a:lnTo>
                  <a:pt x="8430993" y="0"/>
                </a:lnTo>
                <a:lnTo>
                  <a:pt x="8430993" y="5880618"/>
                </a:lnTo>
                <a:lnTo>
                  <a:pt x="0" y="5880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-501016" y="311855"/>
            <a:ext cx="7878659" cy="1028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思源黑体-超粗体"/>
                <a:ea typeface="思源黑体-超粗体"/>
                <a:cs typeface="思源黑体-超粗体"/>
                <a:sym typeface="思源黑体-超粗体"/>
              </a:rPr>
              <a:t>2. 进行app开发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1793997" y="1591111"/>
            <a:ext cx="917164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APP 设计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257186" y="3147959"/>
            <a:ext cx="8889987" cy="5800717"/>
          </a:xfrm>
          <a:custGeom>
            <a:avLst/>
            <a:gdLst/>
            <a:ahLst/>
            <a:cxnLst/>
            <a:rect l="l" t="t" r="r" b="b"/>
            <a:pathLst>
              <a:path w="8889987" h="5800717">
                <a:moveTo>
                  <a:pt x="0" y="0"/>
                </a:moveTo>
                <a:lnTo>
                  <a:pt x="8889987" y="0"/>
                </a:lnTo>
                <a:lnTo>
                  <a:pt x="8889987" y="5800716"/>
                </a:lnTo>
                <a:lnTo>
                  <a:pt x="0" y="58007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99127" y="3304291"/>
            <a:ext cx="8344873" cy="5236408"/>
          </a:xfrm>
          <a:custGeom>
            <a:avLst/>
            <a:gdLst/>
            <a:ahLst/>
            <a:cxnLst/>
            <a:rect l="l" t="t" r="r" b="b"/>
            <a:pathLst>
              <a:path w="8344873" h="5236408">
                <a:moveTo>
                  <a:pt x="0" y="0"/>
                </a:moveTo>
                <a:lnTo>
                  <a:pt x="8344873" y="0"/>
                </a:lnTo>
                <a:lnTo>
                  <a:pt x="8344873" y="5236408"/>
                </a:lnTo>
                <a:lnTo>
                  <a:pt x="0" y="52364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-501016" y="311855"/>
            <a:ext cx="7878659" cy="1028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思源黑体-超粗体"/>
                <a:ea typeface="思源黑体-超粗体"/>
                <a:cs typeface="思源黑体-超粗体"/>
                <a:sym typeface="思源黑体-超粗体"/>
              </a:rPr>
              <a:t>2. 进行app开发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213374" y="1894892"/>
            <a:ext cx="917164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编程软件-- cursor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16360" y="1894892"/>
            <a:ext cx="917164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后端环境搭建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-1304956" y="1261357"/>
            <a:ext cx="20132971" cy="6054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15"/>
              </a:lnSpc>
            </a:pPr>
            <a:r>
              <a:rPr lang="en-US" sz="33725" b="1">
                <a:solidFill>
                  <a:srgbClr val="BB8AC0"/>
                </a:solidFill>
                <a:latin typeface="Comic Sans MS Regular" panose="030F0902030302020204" charset="0"/>
                <a:ea typeface="优设字由棒棒体"/>
                <a:cs typeface="优设字由棒棒体"/>
                <a:sym typeface="优设字由棒棒体"/>
              </a:rPr>
              <a:t>紫</a:t>
            </a:r>
            <a:r>
              <a:rPr lang="zh-CN" altLang="en-US" sz="33725" b="1">
                <a:solidFill>
                  <a:srgbClr val="BB8AC0"/>
                </a:solidFill>
                <a:latin typeface="Comic Sans MS Regular" panose="030F0902030302020204" charset="0"/>
                <a:ea typeface="优设字由棒棒体"/>
                <a:cs typeface="优设字由棒棒体"/>
                <a:sym typeface="优设字由棒棒体"/>
              </a:rPr>
              <a:t>光计划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495965" y="640533"/>
            <a:ext cx="3296070" cy="388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80"/>
              </a:lnSpc>
              <a:spcBef>
                <a:spcPct val="0"/>
              </a:spcBef>
            </a:pPr>
            <a:r>
              <a:rPr lang="en-US" sz="2340">
                <a:solidFill>
                  <a:srgbClr val="2B2A2A"/>
                </a:solidFill>
                <a:latin typeface="TT Fors" panose="020B0003030001020000"/>
                <a:ea typeface="TT Fors" panose="020B0003030001020000"/>
                <a:cs typeface="TT Fors" panose="020B0003030001020000"/>
                <a:sym typeface="TT Fors" panose="020B0003030001020000"/>
              </a:rPr>
              <a:t>By Khloe&amp;Jackson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4400" y="8420029"/>
            <a:ext cx="6457573" cy="730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0"/>
              </a:lnSpc>
            </a:pPr>
            <a:r>
              <a:rPr lang="en-US" sz="2410" spc="21">
                <a:solidFill>
                  <a:srgbClr val="2B2A2A"/>
                </a:solidFill>
                <a:latin typeface="TT Fors" panose="020B0003030001020000"/>
                <a:ea typeface="TT Fors" panose="020B0003030001020000"/>
                <a:cs typeface="TT Fors" panose="020B0003030001020000"/>
                <a:sym typeface="TT Fors" panose="020B0003030001020000"/>
              </a:rPr>
              <a:t>An APP inspired from my own life</a:t>
            </a:r>
          </a:p>
          <a:p>
            <a:pPr marL="0" lvl="0" indent="0" algn="l">
              <a:lnSpc>
                <a:spcPts val="2990"/>
              </a:lnSpc>
            </a:pPr>
            <a:r>
              <a:rPr lang="en-US" sz="2410" spc="21">
                <a:solidFill>
                  <a:srgbClr val="2B2A2A"/>
                </a:solidFill>
                <a:latin typeface="TT Fors" panose="020B0003030001020000"/>
                <a:ea typeface="TT Fors" panose="020B0003030001020000"/>
                <a:cs typeface="TT Fors" panose="020B0003030001020000"/>
                <a:sym typeface="TT Fors" panose="020B0003030001020000"/>
              </a:rPr>
              <a:t>源自我的生活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485970" y="9248775"/>
            <a:ext cx="773330" cy="322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615"/>
              </a:lnSpc>
            </a:pPr>
            <a:r>
              <a:rPr lang="en-US" sz="2110" spc="179">
                <a:solidFill>
                  <a:srgbClr val="2B2A2A"/>
                </a:solidFill>
                <a:latin typeface="TT Fors" panose="020B0003030001020000"/>
                <a:ea typeface="TT Fors" panose="020B0003030001020000"/>
                <a:cs typeface="TT Fors" panose="020B0003030001020000"/>
                <a:sym typeface="TT Fors" panose="020B0003030001020000"/>
              </a:rPr>
              <a:t>01</a:t>
            </a:r>
          </a:p>
        </p:txBody>
      </p:sp>
      <p:sp>
        <p:nvSpPr>
          <p:cNvPr id="7" name="Freeform 7"/>
          <p:cNvSpPr/>
          <p:nvPr/>
        </p:nvSpPr>
        <p:spPr>
          <a:xfrm rot="-512766" flipH="1">
            <a:off x="5796488" y="4466052"/>
            <a:ext cx="5930082" cy="5930082"/>
          </a:xfrm>
          <a:custGeom>
            <a:avLst/>
            <a:gdLst/>
            <a:ahLst/>
            <a:cxnLst/>
            <a:rect l="l" t="t" r="r" b="b"/>
            <a:pathLst>
              <a:path w="5930082" h="5930082">
                <a:moveTo>
                  <a:pt x="5930082" y="0"/>
                </a:moveTo>
                <a:lnTo>
                  <a:pt x="0" y="0"/>
                </a:lnTo>
                <a:lnTo>
                  <a:pt x="0" y="5930083"/>
                </a:lnTo>
                <a:lnTo>
                  <a:pt x="5930082" y="5930083"/>
                </a:lnTo>
                <a:lnTo>
                  <a:pt x="593008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1124942" y="8420029"/>
            <a:ext cx="6457573" cy="730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0"/>
              </a:lnSpc>
            </a:pPr>
            <a:r>
              <a:rPr lang="en-US" sz="2410" spc="21">
                <a:solidFill>
                  <a:srgbClr val="2B2A2A"/>
                </a:solidFill>
                <a:latin typeface="TT Fors" panose="020B0003030001020000"/>
                <a:ea typeface="TT Fors" panose="020B0003030001020000"/>
                <a:cs typeface="TT Fors" panose="020B0003030001020000"/>
                <a:sym typeface="TT Fors" panose="020B0003030001020000"/>
              </a:rPr>
              <a:t>An APP changes the life for people like me</a:t>
            </a:r>
          </a:p>
          <a:p>
            <a:pPr marL="0" lvl="0" indent="0" algn="l">
              <a:lnSpc>
                <a:spcPts val="2990"/>
              </a:lnSpc>
            </a:pPr>
            <a:r>
              <a:rPr lang="en-US" sz="2410" spc="21">
                <a:solidFill>
                  <a:srgbClr val="2B2A2A"/>
                </a:solidFill>
                <a:latin typeface="TT Fors" panose="020B0003030001020000"/>
                <a:ea typeface="TT Fors" panose="020B0003030001020000"/>
                <a:cs typeface="TT Fors" panose="020B0003030001020000"/>
                <a:sym typeface="TT Fors" panose="020B0003030001020000"/>
              </a:rPr>
              <a:t>改变和我一样的人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630112" y="4505375"/>
            <a:ext cx="9610263" cy="4969466"/>
          </a:xfrm>
          <a:custGeom>
            <a:avLst/>
            <a:gdLst/>
            <a:ahLst/>
            <a:cxnLst/>
            <a:rect l="l" t="t" r="r" b="b"/>
            <a:pathLst>
              <a:path w="9610263" h="4969466">
                <a:moveTo>
                  <a:pt x="0" y="0"/>
                </a:moveTo>
                <a:lnTo>
                  <a:pt x="9610263" y="0"/>
                </a:lnTo>
                <a:lnTo>
                  <a:pt x="9610263" y="4969466"/>
                </a:lnTo>
                <a:lnTo>
                  <a:pt x="0" y="49694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61191" y="4110539"/>
            <a:ext cx="7911165" cy="5514467"/>
          </a:xfrm>
          <a:custGeom>
            <a:avLst/>
            <a:gdLst/>
            <a:ahLst/>
            <a:cxnLst/>
            <a:rect l="l" t="t" r="r" b="b"/>
            <a:pathLst>
              <a:path w="7911165" h="5514467">
                <a:moveTo>
                  <a:pt x="0" y="0"/>
                </a:moveTo>
                <a:lnTo>
                  <a:pt x="7911165" y="0"/>
                </a:lnTo>
                <a:lnTo>
                  <a:pt x="7911165" y="5514467"/>
                </a:lnTo>
                <a:lnTo>
                  <a:pt x="0" y="55144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-501016" y="311855"/>
            <a:ext cx="7878659" cy="1028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思源黑体-超粗体"/>
                <a:ea typeface="思源黑体-超粗体"/>
                <a:cs typeface="思源黑体-超粗体"/>
                <a:sym typeface="思源黑体-超粗体"/>
              </a:rPr>
              <a:t>2. 进行app开发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578836" y="2638943"/>
            <a:ext cx="375091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完成ICP备案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1481" y="2638943"/>
            <a:ext cx="503366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提交到app store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88EC569-A7CC-5CA1-0D4D-E9C9C1BB777E}"/>
                  </a:ext>
                </a:extLst>
              </p14:cNvPr>
              <p14:cNvContentPartPr/>
              <p14:nvPr/>
            </p14:nvContentPartPr>
            <p14:xfrm>
              <a:off x="938726" y="5226392"/>
              <a:ext cx="360" cy="64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88EC569-A7CC-5CA1-0D4D-E9C9C1BB777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2606" y="5220272"/>
                <a:ext cx="12600" cy="1872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Oval 17">
            <a:extLst>
              <a:ext uri="{FF2B5EF4-FFF2-40B4-BE49-F238E27FC236}">
                <a16:creationId xmlns:a16="http://schemas.microsoft.com/office/drawing/2014/main" id="{B9600BE0-0A67-4268-B45D-2BC1E801E9F8}"/>
              </a:ext>
            </a:extLst>
          </p:cNvPr>
          <p:cNvSpPr/>
          <p:nvPr/>
        </p:nvSpPr>
        <p:spPr>
          <a:xfrm>
            <a:off x="577620" y="5076584"/>
            <a:ext cx="687719" cy="457200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E71224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70E350-B1D5-A139-68FC-555929527045}"/>
              </a:ext>
            </a:extLst>
          </p:cNvPr>
          <p:cNvSpPr/>
          <p:nvPr/>
        </p:nvSpPr>
        <p:spPr>
          <a:xfrm>
            <a:off x="577620" y="6819900"/>
            <a:ext cx="687719" cy="457200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E71224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05D60CA-E483-6D21-26A7-A9F880EF2FD3}"/>
              </a:ext>
            </a:extLst>
          </p:cNvPr>
          <p:cNvSpPr/>
          <p:nvPr/>
        </p:nvSpPr>
        <p:spPr>
          <a:xfrm>
            <a:off x="531481" y="8572500"/>
            <a:ext cx="687719" cy="457200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E71224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00627" y="2123756"/>
            <a:ext cx="10320901" cy="6450563"/>
          </a:xfrm>
          <a:custGeom>
            <a:avLst/>
            <a:gdLst/>
            <a:ahLst/>
            <a:cxnLst/>
            <a:rect l="l" t="t" r="r" b="b"/>
            <a:pathLst>
              <a:path w="10320901" h="6450563">
                <a:moveTo>
                  <a:pt x="0" y="0"/>
                </a:moveTo>
                <a:lnTo>
                  <a:pt x="10320900" y="0"/>
                </a:lnTo>
                <a:lnTo>
                  <a:pt x="10320900" y="6450563"/>
                </a:lnTo>
                <a:lnTo>
                  <a:pt x="0" y="64505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47750" y="3473289"/>
            <a:ext cx="5792842" cy="1875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270"/>
              </a:lnSpc>
            </a:pPr>
            <a:r>
              <a:rPr lang="en-US" sz="21260">
                <a:solidFill>
                  <a:srgbClr val="FAA1D4"/>
                </a:solidFill>
                <a:latin typeface="思源黑体-超粗体"/>
                <a:ea typeface="思源黑体-超粗体"/>
                <a:cs typeface="思源黑体-超粗体"/>
                <a:sym typeface="思源黑体-超粗体"/>
              </a:rPr>
              <a:t>宣传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6627493"/>
            <a:ext cx="11432377" cy="1899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355"/>
              </a:lnSpc>
            </a:pPr>
            <a:r>
              <a:rPr lang="en-US" sz="21420">
                <a:solidFill>
                  <a:srgbClr val="FAA1D4"/>
                </a:solidFill>
                <a:latin typeface="思源黑体-超粗体"/>
                <a:ea typeface="思源黑体-超粗体"/>
                <a:cs typeface="思源黑体-超粗体"/>
                <a:sym typeface="思源黑体-超粗体"/>
              </a:rPr>
              <a:t>策略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225155" y="457200"/>
            <a:ext cx="8699500" cy="1076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1.分享经验，鼓励讨论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534400" y="8648700"/>
            <a:ext cx="8458200" cy="1076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2. APP宣传，更新提醒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25467">
            <a:off x="12176211" y="1880480"/>
            <a:ext cx="5024552" cy="5088006"/>
          </a:xfrm>
          <a:custGeom>
            <a:avLst/>
            <a:gdLst/>
            <a:ahLst/>
            <a:cxnLst/>
            <a:rect l="l" t="t" r="r" b="b"/>
            <a:pathLst>
              <a:path w="5024552" h="5088006">
                <a:moveTo>
                  <a:pt x="0" y="0"/>
                </a:moveTo>
                <a:lnTo>
                  <a:pt x="5024552" y="0"/>
                </a:lnTo>
                <a:lnTo>
                  <a:pt x="5024552" y="5088006"/>
                </a:lnTo>
                <a:lnTo>
                  <a:pt x="0" y="50880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7096" b="-883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98119">
            <a:off x="7721089" y="4690111"/>
            <a:ext cx="4870228" cy="4931733"/>
          </a:xfrm>
          <a:custGeom>
            <a:avLst/>
            <a:gdLst/>
            <a:ahLst/>
            <a:cxnLst/>
            <a:rect l="l" t="t" r="r" b="b"/>
            <a:pathLst>
              <a:path w="4870228" h="4931733">
                <a:moveTo>
                  <a:pt x="0" y="0"/>
                </a:moveTo>
                <a:lnTo>
                  <a:pt x="4870228" y="0"/>
                </a:lnTo>
                <a:lnTo>
                  <a:pt x="4870228" y="4931733"/>
                </a:lnTo>
                <a:lnTo>
                  <a:pt x="0" y="49317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7096" b="-883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69368">
            <a:off x="13836205" y="8571005"/>
            <a:ext cx="5006947" cy="4114800"/>
          </a:xfrm>
          <a:custGeom>
            <a:avLst/>
            <a:gdLst/>
            <a:ahLst/>
            <a:cxnLst/>
            <a:rect l="l" t="t" r="r" b="b"/>
            <a:pathLst>
              <a:path w="5006947" h="4114800">
                <a:moveTo>
                  <a:pt x="0" y="0"/>
                </a:moveTo>
                <a:lnTo>
                  <a:pt x="5006946" y="0"/>
                </a:lnTo>
                <a:lnTo>
                  <a:pt x="50069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8700" y="2265299"/>
            <a:ext cx="9582592" cy="1821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900"/>
              </a:lnSpc>
            </a:pPr>
            <a:r>
              <a:rPr lang="en-US" sz="15730">
                <a:solidFill>
                  <a:srgbClr val="FAA1D4"/>
                </a:solidFill>
                <a:latin typeface="思源黑体-超粗体"/>
                <a:ea typeface="思源黑体-超粗体"/>
                <a:cs typeface="思源黑体-超粗体"/>
                <a:sym typeface="思源黑体-超粗体"/>
              </a:rPr>
              <a:t>目前收获</a:t>
            </a:r>
          </a:p>
        </p:txBody>
      </p:sp>
      <p:grpSp>
        <p:nvGrpSpPr>
          <p:cNvPr id="6" name="Group 6"/>
          <p:cNvGrpSpPr/>
          <p:nvPr/>
        </p:nvGrpSpPr>
        <p:grpSpPr>
          <a:xfrm rot="-206697">
            <a:off x="7995616" y="5013660"/>
            <a:ext cx="4325695" cy="4361853"/>
            <a:chOff x="0" y="0"/>
            <a:chExt cx="812800" cy="8195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9594"/>
            </a:xfrm>
            <a:custGeom>
              <a:avLst/>
              <a:gdLst/>
              <a:ahLst/>
              <a:cxnLst/>
              <a:rect l="l" t="t" r="r" b="b"/>
              <a:pathLst>
                <a:path w="812800" h="819594">
                  <a:moveTo>
                    <a:pt x="0" y="0"/>
                  </a:moveTo>
                  <a:lnTo>
                    <a:pt x="812800" y="0"/>
                  </a:lnTo>
                  <a:lnTo>
                    <a:pt x="812800" y="819594"/>
                  </a:lnTo>
                  <a:lnTo>
                    <a:pt x="0" y="819594"/>
                  </a:lnTo>
                  <a:close/>
                </a:path>
              </a:pathLst>
            </a:custGeom>
            <a:blipFill>
              <a:blip r:embed="rId6"/>
              <a:stretch>
                <a:fillRect l="-949" r="-94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425575" y="6572885"/>
            <a:ext cx="6275070" cy="340931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5375"/>
              </a:lnSpc>
            </a:pPr>
            <a:r>
              <a:rPr lang="en-US" sz="3840">
                <a:solidFill>
                  <a:srgbClr val="FFFFFF"/>
                </a:solidFill>
                <a:latin typeface="TT Fors" panose="020B0003030001020000"/>
                <a:ea typeface="TT Fors" panose="020B0003030001020000"/>
                <a:cs typeface="TT Fors" panose="020B0003030001020000"/>
                <a:sym typeface="TT Fors" panose="020B0003030001020000"/>
              </a:rPr>
              <a:t>-小红书80+关注</a:t>
            </a:r>
          </a:p>
          <a:p>
            <a:pPr algn="l">
              <a:lnSpc>
                <a:spcPts val="5375"/>
              </a:lnSpc>
            </a:pPr>
            <a:r>
              <a:rPr lang="en-US" sz="3840">
                <a:solidFill>
                  <a:srgbClr val="FFFFFF"/>
                </a:solidFill>
                <a:latin typeface="TT Fors" panose="020B0003030001020000"/>
                <a:ea typeface="TT Fors" panose="020B0003030001020000"/>
                <a:cs typeface="TT Fors" panose="020B0003030001020000"/>
                <a:sym typeface="TT Fors" panose="020B0003030001020000"/>
              </a:rPr>
              <a:t>-群聊成员70+</a:t>
            </a:r>
          </a:p>
          <a:p>
            <a:pPr algn="l">
              <a:lnSpc>
                <a:spcPts val="5375"/>
              </a:lnSpc>
            </a:pPr>
            <a:r>
              <a:rPr lang="en-US" sz="3840">
                <a:solidFill>
                  <a:srgbClr val="FFFFFF"/>
                </a:solidFill>
                <a:latin typeface="TT Fors" panose="020B0003030001020000"/>
                <a:ea typeface="TT Fors" panose="020B0003030001020000"/>
                <a:cs typeface="TT Fors" panose="020B0003030001020000"/>
                <a:sym typeface="TT Fors" panose="020B0003030001020000"/>
              </a:rPr>
              <a:t>-软件用户100+</a:t>
            </a:r>
          </a:p>
          <a:p>
            <a:pPr marL="0" lvl="0" indent="0" algn="l">
              <a:lnSpc>
                <a:spcPts val="5375"/>
              </a:lnSpc>
              <a:spcBef>
                <a:spcPct val="0"/>
              </a:spcBef>
            </a:pPr>
            <a:r>
              <a:rPr lang="en-US" sz="3840">
                <a:solidFill>
                  <a:srgbClr val="FFFFFF"/>
                </a:solidFill>
                <a:latin typeface="TT Fors" panose="020B0003030001020000"/>
                <a:ea typeface="TT Fors" panose="020B0003030001020000"/>
                <a:cs typeface="TT Fors" panose="020B0003030001020000"/>
                <a:sym typeface="TT Fors" panose="020B0003030001020000"/>
              </a:rPr>
              <a:t>-</a:t>
            </a:r>
            <a:r>
              <a:rPr lang="zh-CN" altLang="en-US" sz="3840">
                <a:solidFill>
                  <a:srgbClr val="FFFFFF"/>
                </a:solidFill>
                <a:latin typeface="TT Fors" panose="020B0003030001020000"/>
                <a:ea typeface="TT Fors" panose="020B0003030001020000"/>
                <a:cs typeface="TT Fors" panose="020B0003030001020000"/>
                <a:sym typeface="TT Fors" panose="020B0003030001020000"/>
              </a:rPr>
              <a:t>小红书</a:t>
            </a:r>
            <a:r>
              <a:rPr lang="en-US" sz="3840">
                <a:solidFill>
                  <a:srgbClr val="FFFFFF"/>
                </a:solidFill>
                <a:latin typeface="TT Fors" panose="020B0003030001020000"/>
                <a:ea typeface="TT Fors" panose="020B0003030001020000"/>
                <a:cs typeface="TT Fors" panose="020B0003030001020000"/>
                <a:sym typeface="TT Fors" panose="020B0003030001020000"/>
              </a:rPr>
              <a:t>最高浏览量17000+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640448"/>
            <a:ext cx="3296070" cy="388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80"/>
              </a:lnSpc>
              <a:spcBef>
                <a:spcPct val="0"/>
              </a:spcBef>
            </a:pPr>
            <a:r>
              <a:rPr lang="en-US" sz="2340">
                <a:solidFill>
                  <a:srgbClr val="FFFFFF"/>
                </a:solidFill>
                <a:latin typeface="TT Fors" panose="020B0003030001020000"/>
                <a:ea typeface="TT Fors" panose="020B0003030001020000"/>
                <a:cs typeface="TT Fors" panose="020B0003030001020000"/>
                <a:sym typeface="TT Fors" panose="020B0003030001020000"/>
              </a:rPr>
              <a:t>By Khloe&amp;Jackson</a:t>
            </a:r>
          </a:p>
        </p:txBody>
      </p:sp>
      <p:sp>
        <p:nvSpPr>
          <p:cNvPr id="10" name="Freeform 10"/>
          <p:cNvSpPr/>
          <p:nvPr/>
        </p:nvSpPr>
        <p:spPr>
          <a:xfrm rot="374851">
            <a:off x="12665898" y="2310798"/>
            <a:ext cx="4234519" cy="4227371"/>
          </a:xfrm>
          <a:custGeom>
            <a:avLst/>
            <a:gdLst/>
            <a:ahLst/>
            <a:cxnLst/>
            <a:rect l="l" t="t" r="r" b="b"/>
            <a:pathLst>
              <a:path w="4234519" h="4227371">
                <a:moveTo>
                  <a:pt x="0" y="0"/>
                </a:moveTo>
                <a:lnTo>
                  <a:pt x="4234519" y="0"/>
                </a:lnTo>
                <a:lnTo>
                  <a:pt x="4234519" y="4227371"/>
                </a:lnTo>
                <a:lnTo>
                  <a:pt x="0" y="42273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3450" t="-3276" r="-7599" b="-43655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图片 11" descr="截屏2025-12-07 12.29.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0" y="4827270"/>
            <a:ext cx="5572760" cy="100584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A4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93838" r="-13597" b="-10927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5950679" cy="8229600"/>
            <a:chOff x="0" y="0"/>
            <a:chExt cx="21267573" cy="1097280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5321524"/>
              <a:ext cx="12302958" cy="5651276"/>
              <a:chOff x="0" y="0"/>
              <a:chExt cx="2595651" cy="119229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595651" cy="1192294"/>
              </a:xfrm>
              <a:custGeom>
                <a:avLst/>
                <a:gdLst/>
                <a:ahLst/>
                <a:cxnLst/>
                <a:rect l="l" t="t" r="r" b="b"/>
                <a:pathLst>
                  <a:path w="2595651" h="1192294">
                    <a:moveTo>
                      <a:pt x="42791" y="0"/>
                    </a:moveTo>
                    <a:lnTo>
                      <a:pt x="2552860" y="0"/>
                    </a:lnTo>
                    <a:cubicBezTo>
                      <a:pt x="2564209" y="0"/>
                      <a:pt x="2575093" y="4508"/>
                      <a:pt x="2583118" y="12533"/>
                    </a:cubicBezTo>
                    <a:cubicBezTo>
                      <a:pt x="2591143" y="20558"/>
                      <a:pt x="2595651" y="31442"/>
                      <a:pt x="2595651" y="42791"/>
                    </a:cubicBezTo>
                    <a:lnTo>
                      <a:pt x="2595651" y="1149503"/>
                    </a:lnTo>
                    <a:cubicBezTo>
                      <a:pt x="2595651" y="1173136"/>
                      <a:pt x="2576493" y="1192294"/>
                      <a:pt x="2552860" y="1192294"/>
                    </a:cubicBezTo>
                    <a:lnTo>
                      <a:pt x="42791" y="1192294"/>
                    </a:lnTo>
                    <a:cubicBezTo>
                      <a:pt x="31442" y="1192294"/>
                      <a:pt x="20558" y="1187786"/>
                      <a:pt x="12533" y="1179761"/>
                    </a:cubicBezTo>
                    <a:cubicBezTo>
                      <a:pt x="4508" y="1171736"/>
                      <a:pt x="0" y="1160852"/>
                      <a:pt x="0" y="1149503"/>
                    </a:cubicBezTo>
                    <a:lnTo>
                      <a:pt x="0" y="42791"/>
                    </a:lnTo>
                    <a:cubicBezTo>
                      <a:pt x="0" y="19158"/>
                      <a:pt x="19158" y="0"/>
                      <a:pt x="42791" y="0"/>
                    </a:cubicBezTo>
                    <a:close/>
                  </a:path>
                </a:pathLst>
              </a:custGeom>
              <a:solidFill>
                <a:srgbClr val="D39BD5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76200"/>
                <a:ext cx="2595651" cy="11160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60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10943947" y="0"/>
              <a:ext cx="10323626" cy="10972800"/>
              <a:chOff x="0" y="0"/>
              <a:chExt cx="2178056" cy="231501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178056" cy="2315017"/>
              </a:xfrm>
              <a:custGeom>
                <a:avLst/>
                <a:gdLst/>
                <a:ahLst/>
                <a:cxnLst/>
                <a:rect l="l" t="t" r="r" b="b"/>
                <a:pathLst>
                  <a:path w="2178056" h="2315017">
                    <a:moveTo>
                      <a:pt x="50995" y="0"/>
                    </a:moveTo>
                    <a:lnTo>
                      <a:pt x="2127061" y="0"/>
                    </a:lnTo>
                    <a:cubicBezTo>
                      <a:pt x="2155225" y="0"/>
                      <a:pt x="2178056" y="22831"/>
                      <a:pt x="2178056" y="50995"/>
                    </a:cubicBezTo>
                    <a:lnTo>
                      <a:pt x="2178056" y="2264022"/>
                    </a:lnTo>
                    <a:cubicBezTo>
                      <a:pt x="2178056" y="2277547"/>
                      <a:pt x="2172683" y="2290518"/>
                      <a:pt x="2163120" y="2300081"/>
                    </a:cubicBezTo>
                    <a:cubicBezTo>
                      <a:pt x="2153557" y="2309644"/>
                      <a:pt x="2140586" y="2315017"/>
                      <a:pt x="2127061" y="2315017"/>
                    </a:cubicBezTo>
                    <a:lnTo>
                      <a:pt x="50995" y="2315017"/>
                    </a:lnTo>
                    <a:cubicBezTo>
                      <a:pt x="22831" y="2315017"/>
                      <a:pt x="0" y="2292186"/>
                      <a:pt x="0" y="2264022"/>
                    </a:cubicBezTo>
                    <a:lnTo>
                      <a:pt x="0" y="50995"/>
                    </a:lnTo>
                    <a:cubicBezTo>
                      <a:pt x="0" y="37470"/>
                      <a:pt x="5373" y="24499"/>
                      <a:pt x="14936" y="14936"/>
                    </a:cubicBezTo>
                    <a:cubicBezTo>
                      <a:pt x="24499" y="5373"/>
                      <a:pt x="37470" y="0"/>
                      <a:pt x="50995" y="0"/>
                    </a:cubicBezTo>
                    <a:close/>
                  </a:path>
                </a:pathLst>
              </a:custGeom>
              <a:solidFill>
                <a:srgbClr val="D39BD5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76200"/>
                <a:ext cx="2178056" cy="22388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60"/>
                  </a:lnSpc>
                </a:pPr>
                <a:endParaRPr/>
              </a:p>
            </p:txBody>
          </p:sp>
        </p:grpSp>
      </p:grpSp>
      <p:sp>
        <p:nvSpPr>
          <p:cNvPr id="10" name="TextBox 10"/>
          <p:cNvSpPr txBox="1"/>
          <p:nvPr/>
        </p:nvSpPr>
        <p:spPr>
          <a:xfrm>
            <a:off x="2560077" y="5549900"/>
            <a:ext cx="6676583" cy="3067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75"/>
              </a:lnSpc>
            </a:pPr>
            <a:r>
              <a:rPr lang="en-US" sz="10500" spc="-577">
                <a:solidFill>
                  <a:srgbClr val="FDF8F3"/>
                </a:solidFill>
                <a:latin typeface="思源黑体-超粗体"/>
                <a:ea typeface="思源黑体-超粗体"/>
                <a:cs typeface="思源黑体-超粗体"/>
                <a:sym typeface="思源黑体-超粗体"/>
              </a:rPr>
              <a:t>未来</a:t>
            </a:r>
          </a:p>
          <a:p>
            <a:pPr marL="0" lvl="0" indent="0" algn="l">
              <a:lnSpc>
                <a:spcPts val="12075"/>
              </a:lnSpc>
            </a:pPr>
            <a:r>
              <a:rPr lang="en-US" sz="10500" spc="-577">
                <a:solidFill>
                  <a:srgbClr val="FDF8F3"/>
                </a:solidFill>
                <a:latin typeface="思源黑体-超粗体"/>
                <a:ea typeface="思源黑体-超粗体"/>
                <a:cs typeface="思源黑体-超粗体"/>
                <a:sym typeface="思源黑体-超粗体"/>
              </a:rPr>
              <a:t>计划</a:t>
            </a:r>
          </a:p>
        </p:txBody>
      </p:sp>
      <p:sp>
        <p:nvSpPr>
          <p:cNvPr id="11" name="Freeform 11"/>
          <p:cNvSpPr/>
          <p:nvPr/>
        </p:nvSpPr>
        <p:spPr>
          <a:xfrm>
            <a:off x="6204720" y="4285258"/>
            <a:ext cx="3031940" cy="2853814"/>
          </a:xfrm>
          <a:custGeom>
            <a:avLst/>
            <a:gdLst/>
            <a:ahLst/>
            <a:cxnLst/>
            <a:rect l="l" t="t" r="r" b="b"/>
            <a:pathLst>
              <a:path w="3031940" h="2853814">
                <a:moveTo>
                  <a:pt x="0" y="0"/>
                </a:moveTo>
                <a:lnTo>
                  <a:pt x="3031940" y="0"/>
                </a:lnTo>
                <a:lnTo>
                  <a:pt x="3031940" y="2853813"/>
                </a:lnTo>
                <a:lnTo>
                  <a:pt x="0" y="28538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142855" y="1807845"/>
            <a:ext cx="2422525" cy="2585085"/>
          </a:xfrm>
          <a:custGeom>
            <a:avLst/>
            <a:gdLst/>
            <a:ahLst/>
            <a:cxnLst/>
            <a:rect l="l" t="t" r="r" b="b"/>
            <a:pathLst>
              <a:path w="2176222" h="2102774">
                <a:moveTo>
                  <a:pt x="0" y="0"/>
                </a:moveTo>
                <a:lnTo>
                  <a:pt x="2176222" y="0"/>
                </a:lnTo>
                <a:lnTo>
                  <a:pt x="2176222" y="2102774"/>
                </a:lnTo>
                <a:lnTo>
                  <a:pt x="0" y="21027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906000" y="5295900"/>
            <a:ext cx="2707005" cy="2888615"/>
          </a:xfrm>
          <a:custGeom>
            <a:avLst/>
            <a:gdLst/>
            <a:ahLst/>
            <a:cxnLst/>
            <a:rect l="l" t="t" r="r" b="b"/>
            <a:pathLst>
              <a:path w="1829895" h="1829895">
                <a:moveTo>
                  <a:pt x="0" y="0"/>
                </a:moveTo>
                <a:lnTo>
                  <a:pt x="1829895" y="0"/>
                </a:lnTo>
                <a:lnTo>
                  <a:pt x="1829895" y="1829895"/>
                </a:lnTo>
                <a:lnTo>
                  <a:pt x="0" y="18298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Box 14"/>
          <p:cNvSpPr txBox="1"/>
          <p:nvPr/>
        </p:nvSpPr>
        <p:spPr>
          <a:xfrm>
            <a:off x="12752939" y="1757648"/>
            <a:ext cx="5292724" cy="2527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60"/>
              </a:lnSpc>
            </a:pPr>
            <a:r>
              <a:rPr lang="en-US" sz="4510">
                <a:solidFill>
                  <a:srgbClr val="000000"/>
                </a:solidFill>
                <a:latin typeface="Hero Bold"/>
                <a:ea typeface="Hero Bold"/>
                <a:cs typeface="Hero Bold"/>
                <a:sym typeface="Hero Bold"/>
              </a:rPr>
              <a:t>软件迭代</a:t>
            </a:r>
          </a:p>
          <a:p>
            <a:pPr marL="974090" lvl="1" indent="-487045" algn="l">
              <a:lnSpc>
                <a:spcPts val="4960"/>
              </a:lnSpc>
              <a:buFont typeface="Arial" panose="020B0604020202090204"/>
              <a:buChar char="•"/>
            </a:pPr>
            <a:r>
              <a:rPr lang="en-US" sz="4510">
                <a:solidFill>
                  <a:srgbClr val="000000"/>
                </a:solidFill>
                <a:latin typeface="Hero Bold"/>
                <a:ea typeface="Hero Bold"/>
                <a:cs typeface="Hero Bold"/>
                <a:sym typeface="Hero Bold"/>
              </a:rPr>
              <a:t>更智能</a:t>
            </a:r>
          </a:p>
          <a:p>
            <a:pPr marL="974090" lvl="1" indent="-487045" algn="l">
              <a:lnSpc>
                <a:spcPts val="4960"/>
              </a:lnSpc>
              <a:buFont typeface="Arial" panose="020B0604020202090204"/>
              <a:buChar char="•"/>
            </a:pPr>
            <a:r>
              <a:rPr lang="en-US" sz="4510">
                <a:solidFill>
                  <a:srgbClr val="000000"/>
                </a:solidFill>
                <a:latin typeface="Hero Bold"/>
                <a:ea typeface="Hero Bold"/>
                <a:cs typeface="Hero Bold"/>
                <a:sym typeface="Hero Bold"/>
              </a:rPr>
              <a:t>更专业</a:t>
            </a:r>
          </a:p>
          <a:p>
            <a:pPr marL="974090" lvl="1" indent="-487045" algn="l">
              <a:lnSpc>
                <a:spcPts val="4960"/>
              </a:lnSpc>
              <a:buFont typeface="Arial" panose="020B0604020202090204"/>
              <a:buChar char="•"/>
            </a:pPr>
            <a:r>
              <a:rPr lang="en-US" sz="4510">
                <a:solidFill>
                  <a:srgbClr val="000000"/>
                </a:solidFill>
                <a:latin typeface="Hero Bold"/>
                <a:ea typeface="Hero Bold"/>
                <a:cs typeface="Hero Bold"/>
                <a:sym typeface="Hero Bold"/>
              </a:rPr>
              <a:t>更友好</a:t>
            </a:r>
          </a:p>
        </p:txBody>
      </p:sp>
      <p:sp>
        <p:nvSpPr>
          <p:cNvPr id="19" name="TextBox 15"/>
          <p:cNvSpPr txBox="1"/>
          <p:nvPr/>
        </p:nvSpPr>
        <p:spPr>
          <a:xfrm>
            <a:off x="12565178" y="5868915"/>
            <a:ext cx="5148420" cy="1866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80"/>
              </a:lnSpc>
            </a:pPr>
            <a:r>
              <a:rPr lang="en-US" sz="4435">
                <a:solidFill>
                  <a:srgbClr val="000000"/>
                </a:solidFill>
                <a:latin typeface="Hero Bold"/>
                <a:ea typeface="Hero Bold"/>
                <a:cs typeface="Hero Bold"/>
                <a:sym typeface="Hero Bold"/>
              </a:rPr>
              <a:t>进行宣传</a:t>
            </a:r>
          </a:p>
          <a:p>
            <a:pPr marL="957580" lvl="1" indent="-478790" algn="l">
              <a:lnSpc>
                <a:spcPts val="4880"/>
              </a:lnSpc>
              <a:buFont typeface="Arial" panose="020B0604020202090204"/>
              <a:buChar char="•"/>
            </a:pPr>
            <a:r>
              <a:rPr lang="en-US" sz="4435">
                <a:solidFill>
                  <a:srgbClr val="000000"/>
                </a:solidFill>
                <a:latin typeface="Hero Bold"/>
                <a:ea typeface="Hero Bold"/>
                <a:cs typeface="Hero Bold"/>
                <a:sym typeface="Hero Bold"/>
              </a:rPr>
              <a:t>线上自媒体</a:t>
            </a:r>
          </a:p>
          <a:p>
            <a:pPr marL="957580" lvl="1" indent="-478790" algn="l">
              <a:lnSpc>
                <a:spcPts val="4880"/>
              </a:lnSpc>
              <a:buFont typeface="Arial" panose="020B0604020202090204"/>
              <a:buChar char="•"/>
            </a:pPr>
            <a:r>
              <a:rPr lang="en-US" sz="4435">
                <a:solidFill>
                  <a:srgbClr val="000000"/>
                </a:solidFill>
                <a:latin typeface="Hero Bold"/>
                <a:ea typeface="Hero Bold"/>
                <a:cs typeface="Hero Bold"/>
                <a:sym typeface="Hero Bold"/>
              </a:rPr>
              <a:t>线下讲座科普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15438" y="1549787"/>
            <a:ext cx="16397188" cy="6843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350"/>
              </a:lnSpc>
            </a:pPr>
            <a:r>
              <a:rPr lang="en-US" sz="13350" spc="-734">
                <a:solidFill>
                  <a:srgbClr val="E4A4BD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LET’S WORK TOGETHER AND CREATE SOMETHING GREAT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668905" y="8734425"/>
            <a:ext cx="4117340" cy="55626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DF8F3"/>
                </a:solidFill>
                <a:latin typeface="Hero" panose="00000500000000000000"/>
                <a:ea typeface="Hero" panose="00000500000000000000"/>
                <a:cs typeface="Hero" panose="00000500000000000000"/>
                <a:sym typeface="Hero" panose="00000500000000000000"/>
              </a:rPr>
              <a:t>KHLOE&amp;JACKSON</a:t>
            </a:r>
          </a:p>
        </p:txBody>
      </p:sp>
    </p:spTree>
  </p:cSld>
  <p:clrMapOvr>
    <a:masterClrMapping/>
  </p:clrMapOvr>
  <p:transition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8024" b="-10802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163276">
            <a:off x="5002325" y="1089895"/>
            <a:ext cx="5926269" cy="5435000"/>
            <a:chOff x="0" y="0"/>
            <a:chExt cx="990895" cy="9087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90895" cy="908753"/>
            </a:xfrm>
            <a:custGeom>
              <a:avLst/>
              <a:gdLst/>
              <a:ahLst/>
              <a:cxnLst/>
              <a:rect l="l" t="t" r="r" b="b"/>
              <a:pathLst>
                <a:path w="990895" h="908753">
                  <a:moveTo>
                    <a:pt x="48336" y="0"/>
                  </a:moveTo>
                  <a:lnTo>
                    <a:pt x="942559" y="0"/>
                  </a:lnTo>
                  <a:cubicBezTo>
                    <a:pt x="955379" y="0"/>
                    <a:pt x="967673" y="5093"/>
                    <a:pt x="976738" y="14157"/>
                  </a:cubicBezTo>
                  <a:cubicBezTo>
                    <a:pt x="985803" y="23222"/>
                    <a:pt x="990895" y="35516"/>
                    <a:pt x="990895" y="48336"/>
                  </a:cubicBezTo>
                  <a:lnTo>
                    <a:pt x="990895" y="860417"/>
                  </a:lnTo>
                  <a:cubicBezTo>
                    <a:pt x="990895" y="887113"/>
                    <a:pt x="969255" y="908753"/>
                    <a:pt x="942559" y="908753"/>
                  </a:cubicBezTo>
                  <a:lnTo>
                    <a:pt x="48336" y="908753"/>
                  </a:lnTo>
                  <a:cubicBezTo>
                    <a:pt x="21641" y="908753"/>
                    <a:pt x="0" y="887113"/>
                    <a:pt x="0" y="860417"/>
                  </a:cubicBezTo>
                  <a:lnTo>
                    <a:pt x="0" y="48336"/>
                  </a:lnTo>
                  <a:cubicBezTo>
                    <a:pt x="0" y="21641"/>
                    <a:pt x="21641" y="0"/>
                    <a:pt x="48336" y="0"/>
                  </a:cubicBezTo>
                  <a:close/>
                </a:path>
              </a:pathLst>
            </a:custGeom>
            <a:blipFill>
              <a:blip r:embed="rId3"/>
              <a:stretch>
                <a:fillRect t="-4519" b="-451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-628575">
            <a:off x="1214154" y="2057517"/>
            <a:ext cx="4135458" cy="3928685"/>
          </a:xfrm>
          <a:custGeom>
            <a:avLst/>
            <a:gdLst/>
            <a:ahLst/>
            <a:cxnLst/>
            <a:rect l="l" t="t" r="r" b="b"/>
            <a:pathLst>
              <a:path w="4135458" h="3928685">
                <a:moveTo>
                  <a:pt x="0" y="0"/>
                </a:moveTo>
                <a:lnTo>
                  <a:pt x="4135458" y="0"/>
                </a:lnTo>
                <a:lnTo>
                  <a:pt x="4135458" y="3928685"/>
                </a:lnTo>
                <a:lnTo>
                  <a:pt x="0" y="39286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294776" y="6883921"/>
            <a:ext cx="10588441" cy="2714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500"/>
              </a:lnSpc>
              <a:spcBef>
                <a:spcPct val="0"/>
              </a:spcBef>
            </a:pPr>
            <a:r>
              <a:rPr lang="en-US" sz="10500" spc="-577">
                <a:solidFill>
                  <a:srgbClr val="FDF8F3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T</a:t>
            </a:r>
            <a:r>
              <a:rPr lang="en-US" sz="10500" b="1" u="none" strike="noStrike" spc="-577">
                <a:solidFill>
                  <a:srgbClr val="FDF8F3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ABLE OF CONTENT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100252" y="2056272"/>
            <a:ext cx="9855217" cy="623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725"/>
              </a:lnSpc>
            </a:pPr>
            <a:r>
              <a:rPr lang="en-US" sz="5720" b="1">
                <a:solidFill>
                  <a:srgbClr val="000000"/>
                </a:solidFill>
                <a:latin typeface="思源黑体-超粗体"/>
                <a:ea typeface="思源黑体-超粗体"/>
                <a:cs typeface="思源黑体-超粗体"/>
                <a:sym typeface="思源黑体-超粗体"/>
              </a:rPr>
              <a:t>我的故事</a:t>
            </a:r>
          </a:p>
          <a:p>
            <a:pPr algn="just">
              <a:lnSpc>
                <a:spcPts val="9725"/>
              </a:lnSpc>
            </a:pPr>
            <a:r>
              <a:rPr lang="en-US" sz="5720" b="1">
                <a:solidFill>
                  <a:srgbClr val="000000"/>
                </a:solidFill>
                <a:latin typeface="思源黑体-超粗体"/>
                <a:ea typeface="思源黑体-超粗体"/>
                <a:cs typeface="思源黑体-超粗体"/>
                <a:sym typeface="思源黑体-超粗体"/>
              </a:rPr>
              <a:t>我们的方案</a:t>
            </a:r>
          </a:p>
          <a:p>
            <a:pPr algn="just">
              <a:lnSpc>
                <a:spcPts val="9725"/>
              </a:lnSpc>
            </a:pPr>
            <a:r>
              <a:rPr lang="en-US" sz="5720" b="1">
                <a:solidFill>
                  <a:srgbClr val="000000"/>
                </a:solidFill>
                <a:latin typeface="思源黑体-超粗体"/>
                <a:ea typeface="思源黑体-超粗体"/>
                <a:cs typeface="思源黑体-超粗体"/>
                <a:sym typeface="思源黑体-超粗体"/>
              </a:rPr>
              <a:t>宣传策略</a:t>
            </a:r>
          </a:p>
          <a:p>
            <a:pPr algn="just">
              <a:lnSpc>
                <a:spcPts val="9725"/>
              </a:lnSpc>
            </a:pPr>
            <a:r>
              <a:rPr lang="en-US" sz="5720" b="1">
                <a:solidFill>
                  <a:srgbClr val="000000"/>
                </a:solidFill>
                <a:latin typeface="思源黑体-超粗体"/>
                <a:ea typeface="思源黑体-超粗体"/>
                <a:cs typeface="思源黑体-超粗体"/>
                <a:sym typeface="思源黑体-超粗体"/>
              </a:rPr>
              <a:t>目前收获</a:t>
            </a:r>
          </a:p>
          <a:p>
            <a:pPr algn="just">
              <a:lnSpc>
                <a:spcPts val="9725"/>
              </a:lnSpc>
            </a:pPr>
            <a:r>
              <a:rPr lang="en-US" sz="5720" b="1">
                <a:solidFill>
                  <a:srgbClr val="000000"/>
                </a:solidFill>
                <a:latin typeface="思源黑体-超粗体"/>
                <a:ea typeface="思源黑体-超粗体"/>
                <a:cs typeface="思源黑体-超粗体"/>
                <a:sym typeface="思源黑体-超粗体"/>
              </a:rPr>
              <a:t>未来计划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563131" y="1964970"/>
            <a:ext cx="1537121" cy="6328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870"/>
              </a:lnSpc>
            </a:pPr>
            <a:r>
              <a:rPr lang="en-US" sz="5805" b="1">
                <a:solidFill>
                  <a:srgbClr val="000000"/>
                </a:solidFill>
                <a:latin typeface="思源黑体-超粗体"/>
                <a:ea typeface="思源黑体-超粗体"/>
                <a:cs typeface="思源黑体-超粗体"/>
                <a:sym typeface="思源黑体-超粗体"/>
              </a:rPr>
              <a:t>01</a:t>
            </a:r>
          </a:p>
          <a:p>
            <a:pPr algn="just">
              <a:lnSpc>
                <a:spcPts val="9870"/>
              </a:lnSpc>
            </a:pPr>
            <a:r>
              <a:rPr lang="en-US" sz="5805" b="1">
                <a:solidFill>
                  <a:srgbClr val="000000"/>
                </a:solidFill>
                <a:latin typeface="思源黑体-超粗体"/>
                <a:ea typeface="思源黑体-超粗体"/>
                <a:cs typeface="思源黑体-超粗体"/>
                <a:sym typeface="思源黑体-超粗体"/>
              </a:rPr>
              <a:t>02</a:t>
            </a:r>
          </a:p>
          <a:p>
            <a:pPr algn="just">
              <a:lnSpc>
                <a:spcPts val="9870"/>
              </a:lnSpc>
            </a:pPr>
            <a:r>
              <a:rPr lang="en-US" sz="5805" b="1">
                <a:solidFill>
                  <a:srgbClr val="000000"/>
                </a:solidFill>
                <a:latin typeface="思源黑体-超粗体"/>
                <a:ea typeface="思源黑体-超粗体"/>
                <a:cs typeface="思源黑体-超粗体"/>
                <a:sym typeface="思源黑体-超粗体"/>
              </a:rPr>
              <a:t>03</a:t>
            </a:r>
          </a:p>
          <a:p>
            <a:pPr algn="just">
              <a:lnSpc>
                <a:spcPts val="9870"/>
              </a:lnSpc>
            </a:pPr>
            <a:r>
              <a:rPr lang="en-US" sz="5805" b="1">
                <a:solidFill>
                  <a:srgbClr val="000000"/>
                </a:solidFill>
                <a:latin typeface="思源黑体-超粗体"/>
                <a:ea typeface="思源黑体-超粗体"/>
                <a:cs typeface="思源黑体-超粗体"/>
                <a:sym typeface="思源黑体-超粗体"/>
              </a:rPr>
              <a:t>04</a:t>
            </a:r>
          </a:p>
          <a:p>
            <a:pPr algn="just">
              <a:lnSpc>
                <a:spcPts val="9870"/>
              </a:lnSpc>
            </a:pPr>
            <a:r>
              <a:rPr lang="en-US" sz="5805" b="1">
                <a:solidFill>
                  <a:srgbClr val="000000"/>
                </a:solidFill>
                <a:latin typeface="思源黑体-超粗体"/>
                <a:ea typeface="思源黑体-超粗体"/>
                <a:cs typeface="思源黑体-超粗体"/>
                <a:sym typeface="思源黑体-超粗体"/>
              </a:rPr>
              <a:t>05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888764"/>
            <a:ext cx="10268809" cy="4241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30"/>
              </a:lnSpc>
            </a:pPr>
            <a:r>
              <a:rPr lang="en-US" sz="22305">
                <a:solidFill>
                  <a:srgbClr val="FAA1D4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MY</a:t>
            </a:r>
          </a:p>
        </p:txBody>
      </p:sp>
      <p:sp>
        <p:nvSpPr>
          <p:cNvPr id="4" name="Freeform 4"/>
          <p:cNvSpPr/>
          <p:nvPr/>
        </p:nvSpPr>
        <p:spPr>
          <a:xfrm rot="1573031">
            <a:off x="4026265" y="2358512"/>
            <a:ext cx="1877758" cy="1610177"/>
          </a:xfrm>
          <a:custGeom>
            <a:avLst/>
            <a:gdLst/>
            <a:ahLst/>
            <a:cxnLst/>
            <a:rect l="l" t="t" r="r" b="b"/>
            <a:pathLst>
              <a:path w="1877758" h="1610177">
                <a:moveTo>
                  <a:pt x="0" y="0"/>
                </a:moveTo>
                <a:lnTo>
                  <a:pt x="1877758" y="0"/>
                </a:lnTo>
                <a:lnTo>
                  <a:pt x="1877758" y="1610177"/>
                </a:lnTo>
                <a:lnTo>
                  <a:pt x="0" y="16101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651947">
            <a:off x="-416254" y="9501215"/>
            <a:ext cx="7161835" cy="4114800"/>
          </a:xfrm>
          <a:custGeom>
            <a:avLst/>
            <a:gdLst/>
            <a:ahLst/>
            <a:cxnLst/>
            <a:rect l="l" t="t" r="r" b="b"/>
            <a:pathLst>
              <a:path w="7161835" h="4114800">
                <a:moveTo>
                  <a:pt x="0" y="0"/>
                </a:moveTo>
                <a:lnTo>
                  <a:pt x="7161835" y="0"/>
                </a:lnTo>
                <a:lnTo>
                  <a:pt x="71618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241844" y="2026561"/>
            <a:ext cx="5314827" cy="3522618"/>
          </a:xfrm>
          <a:custGeom>
            <a:avLst/>
            <a:gdLst/>
            <a:ahLst/>
            <a:cxnLst/>
            <a:rect l="l" t="t" r="r" b="b"/>
            <a:pathLst>
              <a:path w="5314827" h="3522618">
                <a:moveTo>
                  <a:pt x="0" y="0"/>
                </a:moveTo>
                <a:lnTo>
                  <a:pt x="5314827" y="0"/>
                </a:lnTo>
                <a:lnTo>
                  <a:pt x="5314827" y="3522618"/>
                </a:lnTo>
                <a:lnTo>
                  <a:pt x="0" y="35226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792979" y="3163600"/>
            <a:ext cx="5100857" cy="3534452"/>
          </a:xfrm>
          <a:custGeom>
            <a:avLst/>
            <a:gdLst/>
            <a:ahLst/>
            <a:cxnLst/>
            <a:rect l="l" t="t" r="r" b="b"/>
            <a:pathLst>
              <a:path w="5100857" h="3534452">
                <a:moveTo>
                  <a:pt x="0" y="0"/>
                </a:moveTo>
                <a:lnTo>
                  <a:pt x="5100857" y="0"/>
                </a:lnTo>
                <a:lnTo>
                  <a:pt x="5100857" y="3534453"/>
                </a:lnTo>
                <a:lnTo>
                  <a:pt x="0" y="35344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445053" y="4664844"/>
            <a:ext cx="4631352" cy="3171666"/>
          </a:xfrm>
          <a:custGeom>
            <a:avLst/>
            <a:gdLst/>
            <a:ahLst/>
            <a:cxnLst/>
            <a:rect l="l" t="t" r="r" b="b"/>
            <a:pathLst>
              <a:path w="4631352" h="3171666">
                <a:moveTo>
                  <a:pt x="0" y="0"/>
                </a:moveTo>
                <a:lnTo>
                  <a:pt x="4631352" y="0"/>
                </a:lnTo>
                <a:lnTo>
                  <a:pt x="4631352" y="3171665"/>
                </a:lnTo>
                <a:lnTo>
                  <a:pt x="0" y="31716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076405" y="5825404"/>
            <a:ext cx="4639495" cy="3189653"/>
          </a:xfrm>
          <a:custGeom>
            <a:avLst/>
            <a:gdLst/>
            <a:ahLst/>
            <a:cxnLst/>
            <a:rect l="l" t="t" r="r" b="b"/>
            <a:pathLst>
              <a:path w="4639495" h="3189653">
                <a:moveTo>
                  <a:pt x="0" y="0"/>
                </a:moveTo>
                <a:lnTo>
                  <a:pt x="4639495" y="0"/>
                </a:lnTo>
                <a:lnTo>
                  <a:pt x="4639495" y="3189653"/>
                </a:lnTo>
                <a:lnTo>
                  <a:pt x="0" y="31896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660123" y="7808968"/>
            <a:ext cx="6201211" cy="4255733"/>
          </a:xfrm>
          <a:custGeom>
            <a:avLst/>
            <a:gdLst/>
            <a:ahLst/>
            <a:cxnLst/>
            <a:rect l="l" t="t" r="r" b="b"/>
            <a:pathLst>
              <a:path w="6201211" h="4255733">
                <a:moveTo>
                  <a:pt x="0" y="0"/>
                </a:moveTo>
                <a:lnTo>
                  <a:pt x="6201212" y="0"/>
                </a:lnTo>
                <a:lnTo>
                  <a:pt x="6201212" y="4255734"/>
                </a:lnTo>
                <a:lnTo>
                  <a:pt x="0" y="42557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3291434"/>
            <a:ext cx="10268809" cy="4241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30"/>
              </a:lnSpc>
            </a:pPr>
            <a:r>
              <a:rPr lang="en-US" sz="22305">
                <a:solidFill>
                  <a:srgbClr val="FAA1D4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STORY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485970" y="9248775"/>
            <a:ext cx="773330" cy="335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615"/>
              </a:lnSpc>
            </a:pPr>
            <a:endParaRPr lang="en-US" sz="2110" spc="179">
              <a:solidFill>
                <a:srgbClr val="2B2A2A"/>
              </a:solidFill>
              <a:latin typeface="TT Fors" panose="020B0003030001020000"/>
              <a:ea typeface="TT Fors" panose="020B0003030001020000"/>
              <a:cs typeface="TT Fors" panose="020B0003030001020000"/>
              <a:sym typeface="TT Fors" panose="020B000303000102000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889615" y="798195"/>
            <a:ext cx="6118225" cy="707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20"/>
              </a:lnSpc>
              <a:spcBef>
                <a:spcPct val="0"/>
              </a:spcBef>
            </a:pPr>
            <a:r>
              <a:rPr lang="en-US" sz="3940" b="1">
                <a:solidFill>
                  <a:srgbClr val="000000"/>
                </a:solidFill>
                <a:latin typeface="TT Fors Bold"/>
                <a:ea typeface="TT Fors Bold"/>
                <a:cs typeface="TT Fors Bold"/>
                <a:sym typeface="TT Fors Bold"/>
              </a:rPr>
              <a:t>五年过敏性紫癜经历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651947">
            <a:off x="-416254" y="9501215"/>
            <a:ext cx="7161835" cy="4114800"/>
          </a:xfrm>
          <a:custGeom>
            <a:avLst/>
            <a:gdLst/>
            <a:ahLst/>
            <a:cxnLst/>
            <a:rect l="l" t="t" r="r" b="b"/>
            <a:pathLst>
              <a:path w="7161835" h="4114800">
                <a:moveTo>
                  <a:pt x="0" y="0"/>
                </a:moveTo>
                <a:lnTo>
                  <a:pt x="7161835" y="0"/>
                </a:lnTo>
                <a:lnTo>
                  <a:pt x="71618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1775979"/>
            <a:ext cx="4825033" cy="4309738"/>
          </a:xfrm>
          <a:custGeom>
            <a:avLst/>
            <a:gdLst/>
            <a:ahLst/>
            <a:cxnLst/>
            <a:rect l="l" t="t" r="r" b="b"/>
            <a:pathLst>
              <a:path w="4825033" h="4309738">
                <a:moveTo>
                  <a:pt x="0" y="0"/>
                </a:moveTo>
                <a:lnTo>
                  <a:pt x="4825033" y="0"/>
                </a:lnTo>
                <a:lnTo>
                  <a:pt x="4825033" y="4309739"/>
                </a:lnTo>
                <a:lnTo>
                  <a:pt x="0" y="43097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474604" y="1584256"/>
            <a:ext cx="4726326" cy="4176891"/>
          </a:xfrm>
          <a:custGeom>
            <a:avLst/>
            <a:gdLst/>
            <a:ahLst/>
            <a:cxnLst/>
            <a:rect l="l" t="t" r="r" b="b"/>
            <a:pathLst>
              <a:path w="4726326" h="4176891">
                <a:moveTo>
                  <a:pt x="0" y="0"/>
                </a:moveTo>
                <a:lnTo>
                  <a:pt x="4726326" y="0"/>
                </a:lnTo>
                <a:lnTo>
                  <a:pt x="4726326" y="4176891"/>
                </a:lnTo>
                <a:lnTo>
                  <a:pt x="0" y="41768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732662" y="5761147"/>
            <a:ext cx="5182070" cy="4201282"/>
          </a:xfrm>
          <a:custGeom>
            <a:avLst/>
            <a:gdLst/>
            <a:ahLst/>
            <a:cxnLst/>
            <a:rect l="l" t="t" r="r" b="b"/>
            <a:pathLst>
              <a:path w="5182070" h="4201282">
                <a:moveTo>
                  <a:pt x="0" y="0"/>
                </a:moveTo>
                <a:lnTo>
                  <a:pt x="5182069" y="0"/>
                </a:lnTo>
                <a:lnTo>
                  <a:pt x="5182069" y="4201282"/>
                </a:lnTo>
                <a:lnTo>
                  <a:pt x="0" y="42012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386723" y="5321712"/>
            <a:ext cx="5484719" cy="4803003"/>
          </a:xfrm>
          <a:custGeom>
            <a:avLst/>
            <a:gdLst/>
            <a:ahLst/>
            <a:cxnLst/>
            <a:rect l="l" t="t" r="r" b="b"/>
            <a:pathLst>
              <a:path w="5484719" h="4803003">
                <a:moveTo>
                  <a:pt x="0" y="0"/>
                </a:moveTo>
                <a:lnTo>
                  <a:pt x="5484720" y="0"/>
                </a:lnTo>
                <a:lnTo>
                  <a:pt x="5484720" y="4803003"/>
                </a:lnTo>
                <a:lnTo>
                  <a:pt x="0" y="48030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6485970" y="9248775"/>
            <a:ext cx="773330" cy="322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615"/>
              </a:lnSpc>
            </a:pPr>
            <a:r>
              <a:rPr lang="en-US" sz="2110" spc="179">
                <a:solidFill>
                  <a:srgbClr val="2B2A2A"/>
                </a:solidFill>
                <a:latin typeface="TT Fors" panose="020B0003030001020000"/>
                <a:ea typeface="TT Fors" panose="020B0003030001020000"/>
                <a:cs typeface="TT Fors" panose="020B0003030001020000"/>
                <a:sym typeface="TT Fors" panose="020B0003030001020000"/>
              </a:rPr>
              <a:t>02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072130" y="-5715"/>
            <a:ext cx="10452100" cy="1547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70"/>
              </a:lnSpc>
              <a:spcBef>
                <a:spcPct val="0"/>
              </a:spcBef>
            </a:pPr>
            <a:r>
              <a:rPr lang="en-US" sz="8625" b="1">
                <a:solidFill>
                  <a:srgbClr val="000000"/>
                </a:solidFill>
                <a:latin typeface="TT Fors Bold"/>
                <a:ea typeface="TT Fors Bold"/>
                <a:cs typeface="TT Fors Bold"/>
                <a:sym typeface="TT Fors Bold"/>
              </a:rPr>
              <a:t>什么是过敏性紫癜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230359" y="1162050"/>
            <a:ext cx="11827282" cy="3591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5"/>
              </a:lnSpc>
            </a:pPr>
            <a:r>
              <a:rPr lang="en-US" sz="12850" b="1">
                <a:solidFill>
                  <a:srgbClr val="BB8AC0"/>
                </a:solidFill>
                <a:latin typeface="字由点字倔强黑"/>
                <a:ea typeface="字由点字倔强黑"/>
                <a:cs typeface="字由点字倔强黑"/>
                <a:sym typeface="字由点字倔强黑"/>
              </a:rPr>
              <a:t>过敏性紫癜患者群体</a:t>
            </a:r>
          </a:p>
        </p:txBody>
      </p:sp>
      <p:sp>
        <p:nvSpPr>
          <p:cNvPr id="4" name="Freeform 4"/>
          <p:cNvSpPr/>
          <p:nvPr/>
        </p:nvSpPr>
        <p:spPr>
          <a:xfrm rot="677465">
            <a:off x="-1341025" y="9409248"/>
            <a:ext cx="5533350" cy="4114800"/>
          </a:xfrm>
          <a:custGeom>
            <a:avLst/>
            <a:gdLst/>
            <a:ahLst/>
            <a:cxnLst/>
            <a:rect l="l" t="t" r="r" b="b"/>
            <a:pathLst>
              <a:path w="5533350" h="4114800">
                <a:moveTo>
                  <a:pt x="0" y="0"/>
                </a:moveTo>
                <a:lnTo>
                  <a:pt x="5533349" y="0"/>
                </a:lnTo>
                <a:lnTo>
                  <a:pt x="55333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7340">
            <a:off x="15521325" y="9409248"/>
            <a:ext cx="5533350" cy="4114800"/>
          </a:xfrm>
          <a:custGeom>
            <a:avLst/>
            <a:gdLst/>
            <a:ahLst/>
            <a:cxnLst/>
            <a:rect l="l" t="t" r="r" b="b"/>
            <a:pathLst>
              <a:path w="5533350" h="4114800">
                <a:moveTo>
                  <a:pt x="0" y="0"/>
                </a:moveTo>
                <a:lnTo>
                  <a:pt x="5533350" y="0"/>
                </a:lnTo>
                <a:lnTo>
                  <a:pt x="55333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943" y="4298401"/>
            <a:ext cx="3452471" cy="34524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09068" y="4298401"/>
            <a:ext cx="3452471" cy="3452471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5280405" y="4676734"/>
            <a:ext cx="7727190" cy="4230637"/>
          </a:xfrm>
          <a:custGeom>
            <a:avLst/>
            <a:gdLst/>
            <a:ahLst/>
            <a:cxnLst/>
            <a:rect l="l" t="t" r="r" b="b"/>
            <a:pathLst>
              <a:path w="7727190" h="4230637">
                <a:moveTo>
                  <a:pt x="0" y="0"/>
                </a:moveTo>
                <a:lnTo>
                  <a:pt x="7727190" y="0"/>
                </a:lnTo>
                <a:lnTo>
                  <a:pt x="7727190" y="4230637"/>
                </a:lnTo>
                <a:lnTo>
                  <a:pt x="0" y="42306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647174" y="7621313"/>
            <a:ext cx="2434010" cy="1286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0"/>
              </a:lnSpc>
            </a:pPr>
            <a:r>
              <a:rPr lang="en-US" sz="3740">
                <a:solidFill>
                  <a:srgbClr val="000000"/>
                </a:solidFill>
                <a:latin typeface="TT Fors" panose="020B0003030001020000"/>
                <a:ea typeface="TT Fors" panose="020B0003030001020000"/>
                <a:cs typeface="TT Fors" panose="020B0003030001020000"/>
                <a:sym typeface="TT Fors" panose="020B0003030001020000"/>
              </a:rPr>
              <a:t>全球病发率</a:t>
            </a:r>
          </a:p>
          <a:p>
            <a:pPr algn="ctr">
              <a:lnSpc>
                <a:spcPts val="5240"/>
              </a:lnSpc>
              <a:spcBef>
                <a:spcPct val="0"/>
              </a:spcBef>
            </a:pPr>
            <a:r>
              <a:rPr lang="en-US" sz="3740">
                <a:solidFill>
                  <a:srgbClr val="000000"/>
                </a:solidFill>
                <a:latin typeface="TT Fors" panose="020B0003030001020000"/>
                <a:ea typeface="TT Fors" panose="020B0003030001020000"/>
                <a:cs typeface="TT Fors" panose="020B0003030001020000"/>
                <a:sym typeface="TT Fors" panose="020B0003030001020000"/>
              </a:rPr>
              <a:t>0.2% * 14亿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434987" y="7621313"/>
            <a:ext cx="1901205" cy="628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0"/>
              </a:lnSpc>
              <a:spcBef>
                <a:spcPct val="0"/>
              </a:spcBef>
            </a:pPr>
            <a:r>
              <a:rPr lang="en-US" sz="3740">
                <a:solidFill>
                  <a:srgbClr val="000000"/>
                </a:solidFill>
                <a:latin typeface="TT Fors" panose="020B0003030001020000"/>
                <a:ea typeface="TT Fors" panose="020B0003030001020000"/>
                <a:cs typeface="TT Fors" panose="020B0003030001020000"/>
                <a:sym typeface="TT Fors" panose="020B0003030001020000"/>
              </a:rPr>
              <a:t>儿童占比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7976" y="5143500"/>
            <a:ext cx="4925276" cy="1009682"/>
          </a:xfrm>
          <a:custGeom>
            <a:avLst/>
            <a:gdLst/>
            <a:ahLst/>
            <a:cxnLst/>
            <a:rect l="l" t="t" r="r" b="b"/>
            <a:pathLst>
              <a:path w="4925276" h="1009682">
                <a:moveTo>
                  <a:pt x="0" y="0"/>
                </a:moveTo>
                <a:lnTo>
                  <a:pt x="4925276" y="0"/>
                </a:lnTo>
                <a:lnTo>
                  <a:pt x="4925276" y="1009682"/>
                </a:lnTo>
                <a:lnTo>
                  <a:pt x="0" y="10096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-459236" y="421373"/>
            <a:ext cx="18905387" cy="2338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80"/>
              </a:lnSpc>
            </a:pPr>
            <a:r>
              <a:rPr lang="en-US" sz="13700">
                <a:solidFill>
                  <a:srgbClr val="FAA1D4"/>
                </a:solidFill>
                <a:latin typeface="思源黑体-超粗体"/>
                <a:ea typeface="思源黑体-超粗体"/>
                <a:cs typeface="思源黑体-超粗体"/>
                <a:sym typeface="思源黑体-超粗体"/>
              </a:rPr>
              <a:t>我们的方案概览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27976" y="290380"/>
            <a:ext cx="3296070" cy="388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80"/>
              </a:lnSpc>
              <a:spcBef>
                <a:spcPct val="0"/>
              </a:spcBef>
            </a:pPr>
            <a:r>
              <a:rPr lang="en-US" sz="2340">
                <a:solidFill>
                  <a:srgbClr val="FFFFFF"/>
                </a:solidFill>
                <a:latin typeface="TT Fors" panose="020B0003030001020000"/>
                <a:ea typeface="TT Fors" panose="020B0003030001020000"/>
                <a:cs typeface="TT Fors" panose="020B0003030001020000"/>
                <a:sym typeface="TT Fors" panose="020B0003030001020000"/>
              </a:rPr>
              <a:t>By Khloe&amp;Jackson</a:t>
            </a:r>
          </a:p>
        </p:txBody>
      </p:sp>
      <p:sp>
        <p:nvSpPr>
          <p:cNvPr id="6" name="Freeform 6"/>
          <p:cNvSpPr/>
          <p:nvPr/>
        </p:nvSpPr>
        <p:spPr>
          <a:xfrm>
            <a:off x="5753252" y="5143500"/>
            <a:ext cx="3761113" cy="1009682"/>
          </a:xfrm>
          <a:custGeom>
            <a:avLst/>
            <a:gdLst/>
            <a:ahLst/>
            <a:cxnLst/>
            <a:rect l="l" t="t" r="r" b="b"/>
            <a:pathLst>
              <a:path w="3761113" h="1009682">
                <a:moveTo>
                  <a:pt x="0" y="0"/>
                </a:moveTo>
                <a:lnTo>
                  <a:pt x="3761113" y="0"/>
                </a:lnTo>
                <a:lnTo>
                  <a:pt x="3761113" y="1009682"/>
                </a:lnTo>
                <a:lnTo>
                  <a:pt x="0" y="10096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09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514365" y="5143500"/>
            <a:ext cx="3904505" cy="1009682"/>
          </a:xfrm>
          <a:custGeom>
            <a:avLst/>
            <a:gdLst/>
            <a:ahLst/>
            <a:cxnLst/>
            <a:rect l="l" t="t" r="r" b="b"/>
            <a:pathLst>
              <a:path w="3904505" h="1009682">
                <a:moveTo>
                  <a:pt x="0" y="0"/>
                </a:moveTo>
                <a:lnTo>
                  <a:pt x="3904505" y="0"/>
                </a:lnTo>
                <a:lnTo>
                  <a:pt x="3904505" y="1009682"/>
                </a:lnTo>
                <a:lnTo>
                  <a:pt x="0" y="10096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61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426473" y="5143500"/>
            <a:ext cx="3446162" cy="1009682"/>
          </a:xfrm>
          <a:custGeom>
            <a:avLst/>
            <a:gdLst/>
            <a:ahLst/>
            <a:cxnLst/>
            <a:rect l="l" t="t" r="r" b="b"/>
            <a:pathLst>
              <a:path w="3446162" h="1009682">
                <a:moveTo>
                  <a:pt x="0" y="0"/>
                </a:moveTo>
                <a:lnTo>
                  <a:pt x="3446162" y="0"/>
                </a:lnTo>
                <a:lnTo>
                  <a:pt x="3446162" y="1009682"/>
                </a:lnTo>
                <a:lnTo>
                  <a:pt x="0" y="10096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1757" r="-111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76200" y="4471670"/>
            <a:ext cx="3041015" cy="671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40"/>
              </a:lnSpc>
              <a:spcBef>
                <a:spcPct val="0"/>
              </a:spcBef>
            </a:pPr>
            <a:r>
              <a:rPr lang="en-US" sz="3740" b="1">
                <a:solidFill>
                  <a:srgbClr val="FFFFFF"/>
                </a:solidFill>
                <a:latin typeface="TT Fors Bold"/>
                <a:ea typeface="TT Fors Bold"/>
                <a:cs typeface="TT Fors Bold"/>
                <a:sym typeface="TT Fors Bold"/>
              </a:rPr>
              <a:t>July 14th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28800" y="6086475"/>
            <a:ext cx="3167380" cy="671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40"/>
              </a:lnSpc>
              <a:spcBef>
                <a:spcPct val="0"/>
              </a:spcBef>
            </a:pPr>
            <a:r>
              <a:rPr lang="en-US" sz="3740" b="1">
                <a:solidFill>
                  <a:srgbClr val="FFFFFF"/>
                </a:solidFill>
                <a:latin typeface="TT Fors Bold"/>
                <a:ea typeface="TT Fors Bold"/>
                <a:cs typeface="TT Fors Bold"/>
                <a:sym typeface="TT Fors Bold"/>
              </a:rPr>
              <a:t>July 18th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996852" y="6086507"/>
            <a:ext cx="2245816" cy="628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0"/>
              </a:lnSpc>
              <a:spcBef>
                <a:spcPct val="0"/>
              </a:spcBef>
            </a:pPr>
            <a:r>
              <a:rPr lang="en-US" sz="3740" b="1">
                <a:solidFill>
                  <a:srgbClr val="FFFFFF"/>
                </a:solidFill>
                <a:latin typeface="TT Fors Bold"/>
                <a:ea typeface="TT Fors Bold"/>
                <a:cs typeface="TT Fors Bold"/>
                <a:sym typeface="TT Fors Bold"/>
              </a:rPr>
              <a:t>July 30th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00770" y="3695968"/>
            <a:ext cx="2035746" cy="628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0"/>
              </a:lnSpc>
              <a:spcBef>
                <a:spcPct val="0"/>
              </a:spcBef>
            </a:pPr>
            <a:r>
              <a:rPr lang="en-US" sz="3740" b="1">
                <a:solidFill>
                  <a:srgbClr val="FFFFFF"/>
                </a:solidFill>
                <a:latin typeface="TT Fors Bold"/>
                <a:ea typeface="TT Fors Bold"/>
                <a:cs typeface="TT Fors Bold"/>
                <a:sym typeface="TT Fors Bold"/>
              </a:rPr>
              <a:t>APP 框架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939006" y="4514667"/>
            <a:ext cx="2198266" cy="628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0"/>
              </a:lnSpc>
              <a:spcBef>
                <a:spcPct val="0"/>
              </a:spcBef>
            </a:pPr>
            <a:r>
              <a:rPr lang="en-US" sz="3740" b="1">
                <a:solidFill>
                  <a:srgbClr val="FFFFFF"/>
                </a:solidFill>
                <a:latin typeface="TT Fors Bold"/>
                <a:ea typeface="TT Fors Bold"/>
                <a:cs typeface="TT Fors Bold"/>
                <a:sym typeface="TT Fors Bold"/>
              </a:rPr>
              <a:t>July 25th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70549" y="4370522"/>
            <a:ext cx="2245816" cy="628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0"/>
              </a:lnSpc>
              <a:spcBef>
                <a:spcPct val="0"/>
              </a:spcBef>
            </a:pPr>
            <a:r>
              <a:rPr lang="en-US" sz="3740" b="1">
                <a:solidFill>
                  <a:srgbClr val="FFFFFF"/>
                </a:solidFill>
                <a:latin typeface="TT Fors Bold"/>
                <a:ea typeface="TT Fors Bold"/>
                <a:cs typeface="TT Fors Bold"/>
                <a:sym typeface="TT Fors Bold"/>
              </a:rPr>
              <a:t>July 30th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966901" y="6648665"/>
            <a:ext cx="2376488" cy="628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0"/>
              </a:lnSpc>
              <a:spcBef>
                <a:spcPct val="0"/>
              </a:spcBef>
            </a:pPr>
            <a:r>
              <a:rPr lang="en-US" sz="3740" b="1">
                <a:solidFill>
                  <a:srgbClr val="FFFFFF"/>
                </a:solidFill>
                <a:latin typeface="TT Fors Bold"/>
                <a:ea typeface="TT Fors Bold"/>
                <a:cs typeface="TT Fors Bold"/>
                <a:sym typeface="TT Fors Bold"/>
              </a:rPr>
              <a:t>第二版设计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701530" y="6057900"/>
            <a:ext cx="2759075" cy="671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40"/>
              </a:lnSpc>
              <a:spcBef>
                <a:spcPct val="0"/>
              </a:spcBef>
            </a:pPr>
            <a:r>
              <a:rPr lang="en-US" sz="3740" b="1">
                <a:solidFill>
                  <a:srgbClr val="FFFFFF"/>
                </a:solidFill>
                <a:latin typeface="TT Fors Bold"/>
                <a:ea typeface="TT Fors Bold"/>
                <a:cs typeface="TT Fors Bold"/>
                <a:sym typeface="TT Fors Bold"/>
              </a:rPr>
              <a:t>Aug 10th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801918" y="4419417"/>
            <a:ext cx="2208758" cy="628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0"/>
              </a:lnSpc>
              <a:spcBef>
                <a:spcPct val="0"/>
              </a:spcBef>
            </a:pPr>
            <a:r>
              <a:rPr lang="en-US" sz="3740" b="1">
                <a:solidFill>
                  <a:srgbClr val="FFFFFF"/>
                </a:solidFill>
                <a:latin typeface="TT Fors Bold"/>
                <a:ea typeface="TT Fors Bold"/>
                <a:cs typeface="TT Fors Bold"/>
                <a:sym typeface="TT Fors Bold"/>
              </a:rPr>
              <a:t>Aug 30th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731260" y="6086507"/>
            <a:ext cx="2155478" cy="628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0"/>
              </a:lnSpc>
              <a:spcBef>
                <a:spcPct val="0"/>
              </a:spcBef>
            </a:pPr>
            <a:r>
              <a:rPr lang="en-US" sz="3740" b="1">
                <a:solidFill>
                  <a:srgbClr val="FFFFFF"/>
                </a:solidFill>
                <a:latin typeface="TT Fors Bold"/>
                <a:ea typeface="TT Fors Bold"/>
                <a:cs typeface="TT Fors Bold"/>
                <a:sym typeface="TT Fors Bold"/>
              </a:rPr>
              <a:t>Sep 20th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402018" y="4514667"/>
            <a:ext cx="2167905" cy="628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0"/>
              </a:lnSpc>
              <a:spcBef>
                <a:spcPct val="0"/>
              </a:spcBef>
            </a:pPr>
            <a:r>
              <a:rPr lang="en-US" sz="3740" b="1">
                <a:solidFill>
                  <a:srgbClr val="FFFFFF"/>
                </a:solidFill>
                <a:latin typeface="TT Fors Bold"/>
                <a:ea typeface="TT Fors Bold"/>
                <a:cs typeface="TT Fors Bold"/>
                <a:sym typeface="TT Fors Bold"/>
              </a:rPr>
              <a:t>Sep 30th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2400" y="3727450"/>
            <a:ext cx="2759075" cy="671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40"/>
              </a:lnSpc>
              <a:spcBef>
                <a:spcPct val="0"/>
              </a:spcBef>
            </a:pPr>
            <a:r>
              <a:rPr lang="en-US" sz="3740" b="1">
                <a:solidFill>
                  <a:srgbClr val="FFFFFF"/>
                </a:solidFill>
                <a:latin typeface="TT Fors Bold"/>
                <a:ea typeface="TT Fors Bold"/>
                <a:cs typeface="TT Fors Bold"/>
                <a:sym typeface="TT Fors Bold"/>
              </a:rPr>
              <a:t>基础调研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133600" y="6751955"/>
            <a:ext cx="2704465" cy="671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40"/>
              </a:lnSpc>
              <a:spcBef>
                <a:spcPct val="0"/>
              </a:spcBef>
            </a:pPr>
            <a:r>
              <a:rPr lang="en-US" sz="3740" b="1">
                <a:solidFill>
                  <a:srgbClr val="FFFFFF"/>
                </a:solidFill>
                <a:latin typeface="TT Fors Bold"/>
                <a:ea typeface="TT Fors Bold"/>
                <a:cs typeface="TT Fors Bold"/>
                <a:sym typeface="TT Fors Bold"/>
              </a:rPr>
              <a:t>初稿设计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467600" y="3696335"/>
            <a:ext cx="2865755" cy="671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40"/>
              </a:lnSpc>
              <a:spcBef>
                <a:spcPct val="0"/>
              </a:spcBef>
            </a:pPr>
            <a:r>
              <a:rPr lang="en-US" sz="3740" b="1">
                <a:solidFill>
                  <a:srgbClr val="FFFFFF"/>
                </a:solidFill>
                <a:latin typeface="TT Fors Bold"/>
                <a:ea typeface="TT Fors Bold"/>
                <a:cs typeface="TT Fors Bold"/>
                <a:sym typeface="TT Fors Bold"/>
              </a:rPr>
              <a:t>完善数据库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672955" y="6648450"/>
            <a:ext cx="2979420" cy="671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40"/>
              </a:lnSpc>
              <a:spcBef>
                <a:spcPct val="0"/>
              </a:spcBef>
            </a:pPr>
            <a:r>
              <a:rPr lang="zh-CN" altLang="en-US" sz="3740" b="1">
                <a:solidFill>
                  <a:srgbClr val="FFFFFF"/>
                </a:solidFill>
                <a:latin typeface="TT Fors Bold"/>
                <a:ea typeface="TT Fors Bold"/>
                <a:cs typeface="TT Fors Bold"/>
                <a:sym typeface="TT Fors Bold"/>
              </a:rPr>
              <a:t>对接前后端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606449" y="3696294"/>
            <a:ext cx="2413099" cy="628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0"/>
              </a:lnSpc>
              <a:spcBef>
                <a:spcPct val="0"/>
              </a:spcBef>
            </a:pPr>
            <a:r>
              <a:rPr lang="en-US" sz="3740" b="1">
                <a:solidFill>
                  <a:srgbClr val="FFFFFF"/>
                </a:solidFill>
                <a:latin typeface="TT Fors Bold"/>
                <a:ea typeface="TT Fors Bold"/>
                <a:cs typeface="TT Fors Bold"/>
                <a:sym typeface="TT Fors Bold"/>
              </a:rPr>
              <a:t>接入AI模型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563600" y="6648450"/>
            <a:ext cx="2602230" cy="671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40"/>
              </a:lnSpc>
              <a:spcBef>
                <a:spcPct val="0"/>
              </a:spcBef>
            </a:pPr>
            <a:r>
              <a:rPr lang="en-US" sz="3740" b="1">
                <a:solidFill>
                  <a:srgbClr val="FFFFFF"/>
                </a:solidFill>
                <a:latin typeface="TT Fors Bold"/>
                <a:ea typeface="TT Fors Bold"/>
                <a:cs typeface="TT Fors Bold"/>
                <a:sym typeface="TT Fors Bold"/>
              </a:rPr>
              <a:t>开始宣传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5096490" y="3766820"/>
            <a:ext cx="3049270" cy="671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40"/>
              </a:lnSpc>
              <a:spcBef>
                <a:spcPct val="0"/>
              </a:spcBef>
            </a:pPr>
            <a:r>
              <a:rPr lang="en-US" sz="3740" b="1">
                <a:solidFill>
                  <a:srgbClr val="FFFFFF"/>
                </a:solidFill>
                <a:latin typeface="TT Fors Bold"/>
                <a:ea typeface="TT Fors Bold"/>
                <a:cs typeface="TT Fors Bold"/>
                <a:sym typeface="TT Fors Bold"/>
              </a:rPr>
              <a:t>第三版模型</a:t>
            </a: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100" y="6874908"/>
            <a:ext cx="6172200" cy="36004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1295400" y="38100"/>
            <a:ext cx="20374610" cy="5775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35"/>
              </a:lnSpc>
            </a:pPr>
            <a:r>
              <a:rPr lang="en-US" sz="26800">
                <a:solidFill>
                  <a:srgbClr val="FAA1D4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OUR DESIGN</a:t>
            </a:r>
          </a:p>
        </p:txBody>
      </p:sp>
      <p:sp>
        <p:nvSpPr>
          <p:cNvPr id="3" name="Freeform 3"/>
          <p:cNvSpPr/>
          <p:nvPr/>
        </p:nvSpPr>
        <p:spPr>
          <a:xfrm>
            <a:off x="6095842" y="4184755"/>
            <a:ext cx="5342041" cy="5386932"/>
          </a:xfrm>
          <a:custGeom>
            <a:avLst/>
            <a:gdLst/>
            <a:ahLst/>
            <a:cxnLst/>
            <a:rect l="l" t="t" r="r" b="b"/>
            <a:pathLst>
              <a:path w="5342041" h="5386932">
                <a:moveTo>
                  <a:pt x="0" y="0"/>
                </a:moveTo>
                <a:lnTo>
                  <a:pt x="5342041" y="0"/>
                </a:lnTo>
                <a:lnTo>
                  <a:pt x="5342041" y="5386932"/>
                </a:lnTo>
                <a:lnTo>
                  <a:pt x="0" y="53869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640448"/>
            <a:ext cx="3296070" cy="388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80"/>
              </a:lnSpc>
              <a:spcBef>
                <a:spcPct val="0"/>
              </a:spcBef>
            </a:pPr>
            <a:r>
              <a:rPr lang="en-US" sz="2340">
                <a:solidFill>
                  <a:srgbClr val="FFFFFF"/>
                </a:solidFill>
                <a:latin typeface="TT Fors" panose="020B0003030001020000"/>
                <a:ea typeface="TT Fors" panose="020B0003030001020000"/>
                <a:cs typeface="TT Fors" panose="020B0003030001020000"/>
                <a:sym typeface="TT Fors" panose="020B0003030001020000"/>
              </a:rPr>
              <a:t>By Khloe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A4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354519"/>
            <a:ext cx="3410826" cy="6477244"/>
            <a:chOff x="0" y="0"/>
            <a:chExt cx="539850" cy="10251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9850" cy="1025188"/>
            </a:xfrm>
            <a:custGeom>
              <a:avLst/>
              <a:gdLst/>
              <a:ahLst/>
              <a:cxnLst/>
              <a:rect l="l" t="t" r="r" b="b"/>
              <a:pathLst>
                <a:path w="539850" h="1025188">
                  <a:moveTo>
                    <a:pt x="52206" y="0"/>
                  </a:moveTo>
                  <a:lnTo>
                    <a:pt x="487644" y="0"/>
                  </a:lnTo>
                  <a:cubicBezTo>
                    <a:pt x="501490" y="0"/>
                    <a:pt x="514769" y="5500"/>
                    <a:pt x="524559" y="15291"/>
                  </a:cubicBezTo>
                  <a:cubicBezTo>
                    <a:pt x="534350" y="25081"/>
                    <a:pt x="539850" y="38360"/>
                    <a:pt x="539850" y="52206"/>
                  </a:cubicBezTo>
                  <a:lnTo>
                    <a:pt x="539850" y="972982"/>
                  </a:lnTo>
                  <a:cubicBezTo>
                    <a:pt x="539850" y="1001815"/>
                    <a:pt x="516476" y="1025188"/>
                    <a:pt x="487644" y="1025188"/>
                  </a:cubicBezTo>
                  <a:lnTo>
                    <a:pt x="52206" y="1025188"/>
                  </a:lnTo>
                  <a:cubicBezTo>
                    <a:pt x="23373" y="1025188"/>
                    <a:pt x="0" y="1001815"/>
                    <a:pt x="0" y="972982"/>
                  </a:cubicBezTo>
                  <a:lnTo>
                    <a:pt x="0" y="52206"/>
                  </a:lnTo>
                  <a:cubicBezTo>
                    <a:pt x="0" y="23373"/>
                    <a:pt x="23373" y="0"/>
                    <a:pt x="52206" y="0"/>
                  </a:cubicBezTo>
                  <a:close/>
                </a:path>
              </a:pathLst>
            </a:custGeom>
            <a:blipFill>
              <a:blip r:embed="rId2"/>
              <a:stretch>
                <a:fillRect t="-3596" b="-359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603036" y="2354519"/>
            <a:ext cx="3291303" cy="6477244"/>
            <a:chOff x="0" y="0"/>
            <a:chExt cx="520932" cy="10251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20932" cy="1025188"/>
            </a:xfrm>
            <a:custGeom>
              <a:avLst/>
              <a:gdLst/>
              <a:ahLst/>
              <a:cxnLst/>
              <a:rect l="l" t="t" r="r" b="b"/>
              <a:pathLst>
                <a:path w="520932" h="1025188">
                  <a:moveTo>
                    <a:pt x="54101" y="0"/>
                  </a:moveTo>
                  <a:lnTo>
                    <a:pt x="466831" y="0"/>
                  </a:lnTo>
                  <a:cubicBezTo>
                    <a:pt x="496710" y="0"/>
                    <a:pt x="520932" y="24222"/>
                    <a:pt x="520932" y="54101"/>
                  </a:cubicBezTo>
                  <a:lnTo>
                    <a:pt x="520932" y="971086"/>
                  </a:lnTo>
                  <a:cubicBezTo>
                    <a:pt x="520932" y="1000966"/>
                    <a:pt x="496710" y="1025188"/>
                    <a:pt x="466831" y="1025188"/>
                  </a:cubicBezTo>
                  <a:lnTo>
                    <a:pt x="54101" y="1025188"/>
                  </a:lnTo>
                  <a:cubicBezTo>
                    <a:pt x="24222" y="1025188"/>
                    <a:pt x="0" y="1000966"/>
                    <a:pt x="0" y="971086"/>
                  </a:cubicBezTo>
                  <a:lnTo>
                    <a:pt x="0" y="54101"/>
                  </a:lnTo>
                  <a:cubicBezTo>
                    <a:pt x="0" y="24222"/>
                    <a:pt x="24222" y="0"/>
                    <a:pt x="54101" y="0"/>
                  </a:cubicBezTo>
                  <a:close/>
                </a:path>
              </a:pathLst>
            </a:custGeom>
            <a:blipFill>
              <a:blip r:embed="rId3"/>
              <a:stretch>
                <a:fillRect t="-1587" b="-158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118028" y="2354519"/>
            <a:ext cx="3400777" cy="6477244"/>
            <a:chOff x="0" y="0"/>
            <a:chExt cx="538259" cy="102518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8259" cy="1025188"/>
            </a:xfrm>
            <a:custGeom>
              <a:avLst/>
              <a:gdLst/>
              <a:ahLst/>
              <a:cxnLst/>
              <a:rect l="l" t="t" r="r" b="b"/>
              <a:pathLst>
                <a:path w="538259" h="1025188">
                  <a:moveTo>
                    <a:pt x="52360" y="0"/>
                  </a:moveTo>
                  <a:lnTo>
                    <a:pt x="485899" y="0"/>
                  </a:lnTo>
                  <a:cubicBezTo>
                    <a:pt x="499786" y="0"/>
                    <a:pt x="513104" y="5516"/>
                    <a:pt x="522923" y="15336"/>
                  </a:cubicBezTo>
                  <a:cubicBezTo>
                    <a:pt x="532743" y="25155"/>
                    <a:pt x="538259" y="38473"/>
                    <a:pt x="538259" y="52360"/>
                  </a:cubicBezTo>
                  <a:lnTo>
                    <a:pt x="538259" y="972828"/>
                  </a:lnTo>
                  <a:cubicBezTo>
                    <a:pt x="538259" y="1001746"/>
                    <a:pt x="514817" y="1025188"/>
                    <a:pt x="485899" y="1025188"/>
                  </a:cubicBezTo>
                  <a:lnTo>
                    <a:pt x="52360" y="1025188"/>
                  </a:lnTo>
                  <a:cubicBezTo>
                    <a:pt x="23442" y="1025188"/>
                    <a:pt x="0" y="1001746"/>
                    <a:pt x="0" y="972828"/>
                  </a:cubicBezTo>
                  <a:lnTo>
                    <a:pt x="0" y="52360"/>
                  </a:lnTo>
                  <a:cubicBezTo>
                    <a:pt x="0" y="23442"/>
                    <a:pt x="23442" y="0"/>
                    <a:pt x="52360" y="0"/>
                  </a:cubicBezTo>
                  <a:close/>
                </a:path>
              </a:pathLst>
            </a:custGeom>
            <a:blipFill>
              <a:blip r:embed="rId4"/>
              <a:stretch>
                <a:fillRect t="-2900" b="-290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795420" y="2354519"/>
            <a:ext cx="3400777" cy="6477244"/>
            <a:chOff x="0" y="0"/>
            <a:chExt cx="538259" cy="102518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38259" cy="1025188"/>
            </a:xfrm>
            <a:custGeom>
              <a:avLst/>
              <a:gdLst/>
              <a:ahLst/>
              <a:cxnLst/>
              <a:rect l="l" t="t" r="r" b="b"/>
              <a:pathLst>
                <a:path w="538259" h="1025188">
                  <a:moveTo>
                    <a:pt x="52360" y="0"/>
                  </a:moveTo>
                  <a:lnTo>
                    <a:pt x="485899" y="0"/>
                  </a:lnTo>
                  <a:cubicBezTo>
                    <a:pt x="499786" y="0"/>
                    <a:pt x="513104" y="5516"/>
                    <a:pt x="522923" y="15336"/>
                  </a:cubicBezTo>
                  <a:cubicBezTo>
                    <a:pt x="532743" y="25155"/>
                    <a:pt x="538259" y="38473"/>
                    <a:pt x="538259" y="52360"/>
                  </a:cubicBezTo>
                  <a:lnTo>
                    <a:pt x="538259" y="972828"/>
                  </a:lnTo>
                  <a:cubicBezTo>
                    <a:pt x="538259" y="1001746"/>
                    <a:pt x="514817" y="1025188"/>
                    <a:pt x="485899" y="1025188"/>
                  </a:cubicBezTo>
                  <a:lnTo>
                    <a:pt x="52360" y="1025188"/>
                  </a:lnTo>
                  <a:cubicBezTo>
                    <a:pt x="23442" y="1025188"/>
                    <a:pt x="0" y="1001746"/>
                    <a:pt x="0" y="972828"/>
                  </a:cubicBezTo>
                  <a:lnTo>
                    <a:pt x="0" y="52360"/>
                  </a:lnTo>
                  <a:cubicBezTo>
                    <a:pt x="0" y="23442"/>
                    <a:pt x="23442" y="0"/>
                    <a:pt x="52360" y="0"/>
                  </a:cubicBezTo>
                  <a:close/>
                </a:path>
              </a:pathLst>
            </a:custGeom>
            <a:blipFill>
              <a:blip r:embed="rId5"/>
              <a:stretch>
                <a:fillRect t="-2900" b="-290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613301"/>
            <a:ext cx="16167497" cy="1346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500"/>
              </a:lnSpc>
            </a:pPr>
            <a:r>
              <a:rPr lang="en-US" sz="10500" b="1" spc="-577">
                <a:solidFill>
                  <a:srgbClr val="FDF8F3"/>
                </a:solidFill>
                <a:latin typeface="思源黑体-超粗体"/>
                <a:ea typeface="思源黑体-超粗体"/>
                <a:cs typeface="思源黑体-超粗体"/>
                <a:sym typeface="思源黑体-超粗体"/>
              </a:rPr>
              <a:t>设计概览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70025" y="9076690"/>
            <a:ext cx="2527300" cy="671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40"/>
              </a:lnSpc>
              <a:spcBef>
                <a:spcPct val="0"/>
              </a:spcBef>
            </a:pPr>
            <a:r>
              <a:rPr lang="en-US" sz="3740" b="1">
                <a:solidFill>
                  <a:srgbClr val="000000"/>
                </a:solidFill>
                <a:latin typeface="TT Fors Bold"/>
                <a:ea typeface="TT Fors Bold"/>
                <a:cs typeface="TT Fors Bold"/>
                <a:sym typeface="TT Fors Bold"/>
              </a:rPr>
              <a:t>日常板块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74360" y="9098280"/>
            <a:ext cx="2253615" cy="671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40"/>
              </a:lnSpc>
              <a:spcBef>
                <a:spcPct val="0"/>
              </a:spcBef>
            </a:pPr>
            <a:r>
              <a:rPr lang="en-US" sz="3740" b="1">
                <a:solidFill>
                  <a:srgbClr val="000000"/>
                </a:solidFill>
                <a:latin typeface="TT Fors Bold"/>
                <a:ea typeface="TT Fors Bold"/>
                <a:cs typeface="TT Fors Bold"/>
                <a:sym typeface="TT Fors Bold"/>
              </a:rPr>
              <a:t>提醒板块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780270" y="9029700"/>
            <a:ext cx="2937510" cy="671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40"/>
              </a:lnSpc>
              <a:spcBef>
                <a:spcPct val="0"/>
              </a:spcBef>
            </a:pPr>
            <a:r>
              <a:rPr lang="en-US" sz="3740" b="1">
                <a:solidFill>
                  <a:srgbClr val="000000"/>
                </a:solidFill>
                <a:latin typeface="TT Fors Bold"/>
                <a:ea typeface="TT Fors Bold"/>
                <a:cs typeface="TT Fors Bold"/>
                <a:sym typeface="TT Fors Bold"/>
              </a:rPr>
              <a:t>广场板块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764542" y="8953500"/>
            <a:ext cx="1462534" cy="628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0"/>
              </a:lnSpc>
              <a:spcBef>
                <a:spcPct val="0"/>
              </a:spcBef>
            </a:pPr>
            <a:r>
              <a:rPr lang="en-US" sz="3740" b="1">
                <a:solidFill>
                  <a:srgbClr val="000000"/>
                </a:solidFill>
                <a:latin typeface="TT Fors Bold"/>
                <a:ea typeface="TT Fors Bold"/>
                <a:cs typeface="TT Fors Bold"/>
                <a:sym typeface="TT Fors Bold"/>
              </a:rPr>
              <a:t>AI板块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252</Words>
  <Application>Microsoft Macintosh PowerPoint</Application>
  <PresentationFormat>Custom</PresentationFormat>
  <Paragraphs>110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Source Han Sans CN Heavy</vt:lpstr>
      <vt:lpstr>TT Fors</vt:lpstr>
      <vt:lpstr>Hero Bold</vt:lpstr>
      <vt:lpstr>Arial</vt:lpstr>
      <vt:lpstr>字由点字倔强黑</vt:lpstr>
      <vt:lpstr>Canva Sans Bold</vt:lpstr>
      <vt:lpstr>Calibri</vt:lpstr>
      <vt:lpstr>思源宋体-超粗体</vt:lpstr>
      <vt:lpstr>Source Han Sans CN Light</vt:lpstr>
      <vt:lpstr>TT Fors Bold</vt:lpstr>
      <vt:lpstr>League Spartan</vt:lpstr>
      <vt:lpstr>思源黑体-超粗体</vt:lpstr>
      <vt:lpstr>Impact</vt:lpstr>
      <vt:lpstr>Comic Sans MS Regular</vt:lpstr>
      <vt:lpstr>Hero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紫癜精灵</dc:title>
  <dc:creator/>
  <cp:lastModifiedBy>Jackson Bao (2301161)</cp:lastModifiedBy>
  <cp:revision>10</cp:revision>
  <dcterms:created xsi:type="dcterms:W3CDTF">2025-12-07T04:32:51Z</dcterms:created>
  <dcterms:modified xsi:type="dcterms:W3CDTF">2025-12-07T05:40:39Z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62FD6006E30DC3909136FE68958DAB67_43</vt:lpwstr>
  </property>
  <property fmtid="{D5CDD505-2E9C-101B-9397-08002B2CF9AE}" pid="3" name="KSOProductBuildVer">
    <vt:lpwstr>2052-12.1.24031.24031</vt:lpwstr>
  </property>
</Properties>
</file>